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</p:sldIdLst>
  <p:sldSz cx="18288000" cy="10287000"/>
  <p:notesSz cx="6858000" cy="9144000"/>
  <p:embeddedFontLst>
    <p:embeddedFont>
      <p:font typeface="Norwester" charset="1" panose="00000506000000000000"/>
      <p:regular r:id="rId6"/>
    </p:embeddedFont>
    <p:embeddedFont>
      <p:font typeface="Arimo" charset="1" panose="020B0604020202020204"/>
      <p:regular r:id="rId7"/>
    </p:embeddedFont>
    <p:embeddedFont>
      <p:font typeface="Arimo Bold" charset="1" panose="020B0704020202020204"/>
      <p:regular r:id="rId8"/>
    </p:embeddedFont>
    <p:embeddedFont>
      <p:font typeface="Arimo Italics" charset="1" panose="020B0604020202090204"/>
      <p:regular r:id="rId9"/>
    </p:embeddedFont>
    <p:embeddedFont>
      <p:font typeface="Arimo Bold Italics" charset="1" panose="020B0704020202090204"/>
      <p:regular r:id="rId10"/>
    </p:embeddedFont>
    <p:embeddedFont>
      <p:font typeface="League Spartan" charset="1" panose="00000800000000000000"/>
      <p:regular r:id="rId11"/>
    </p:embeddedFont>
    <p:embeddedFont>
      <p:font typeface="Gladiola" charset="1" panose="000005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slides/slide1.xml" Type="http://schemas.openxmlformats.org/officeDocument/2006/relationships/slide"/><Relationship Id="rId14" Target="slides/slide2.xml" Type="http://schemas.openxmlformats.org/officeDocument/2006/relationships/slide"/><Relationship Id="rId15" Target="slides/slide3.xml" Type="http://schemas.openxmlformats.org/officeDocument/2006/relationships/slide"/><Relationship Id="rId16" Target="slides/slide4.xml" Type="http://schemas.openxmlformats.org/officeDocument/2006/relationships/slide"/><Relationship Id="rId17" Target="slides/slide5.xml" Type="http://schemas.openxmlformats.org/officeDocument/2006/relationships/slide"/><Relationship Id="rId18" Target="slides/slide6.xml" Type="http://schemas.openxmlformats.org/officeDocument/2006/relationships/slide"/><Relationship Id="rId19" Target="slides/slide7.xml" Type="http://schemas.openxmlformats.org/officeDocument/2006/relationships/slide"/><Relationship Id="rId2" Target="presProps.xml" Type="http://schemas.openxmlformats.org/officeDocument/2006/relationships/presProps"/><Relationship Id="rId20" Target="slides/slide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14" Target="../media/image17.png" Type="http://schemas.openxmlformats.org/officeDocument/2006/relationships/image"/><Relationship Id="rId15" Target="../media/image18.svg" Type="http://schemas.openxmlformats.org/officeDocument/2006/relationships/image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https://docs.google.com/forms/d/e/1FAIpQLSfGQD76fh7f_OTtps4zdm13AZOKJcR51hdMPL237-md6skemw/viewform?usp=sf_link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https://youtu.be/vsGARhksisw" TargetMode="External" Type="http://schemas.openxmlformats.org/officeDocument/2006/relationships/hyperlink"/><Relationship Id="rId4" Target="https://citytechwriter.com/work/many-years-after-a-letter-on-anti-asian-violence" TargetMode="External" Type="http://schemas.openxmlformats.org/officeDocument/2006/relationships/hyperlink"/><Relationship Id="rId5" Target="../media/image24.jpeg" Type="http://schemas.openxmlformats.org/officeDocument/2006/relationships/image"/><Relationship Id="rId6" Target="https://youtu.be/vsGARhksisw" TargetMode="External" Type="http://schemas.openxmlformats.org/officeDocument/2006/relationships/video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30808" y="-2760894"/>
            <a:ext cx="19949615" cy="17104562"/>
          </a:xfrm>
          <a:custGeom>
            <a:avLst/>
            <a:gdLst/>
            <a:ahLst/>
            <a:cxnLst/>
            <a:rect r="r" b="b" t="t" l="l"/>
            <a:pathLst>
              <a:path h="17104562" w="19949615">
                <a:moveTo>
                  <a:pt x="0" y="0"/>
                </a:moveTo>
                <a:lnTo>
                  <a:pt x="19949616" y="0"/>
                </a:lnTo>
                <a:lnTo>
                  <a:pt x="19949616" y="17104562"/>
                </a:lnTo>
                <a:lnTo>
                  <a:pt x="0" y="17104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59" t="0" r="-715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814621" y="1446787"/>
            <a:ext cx="4777677" cy="4701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151"/>
              </a:lnSpc>
            </a:pPr>
            <a:r>
              <a:rPr lang="en-US" sz="9151">
                <a:solidFill>
                  <a:srgbClr val="FF0099"/>
                </a:solidFill>
                <a:latin typeface="Norwester"/>
              </a:rPr>
              <a:t>CITY</a:t>
            </a:r>
          </a:p>
          <a:p>
            <a:pPr algn="r">
              <a:lnSpc>
                <a:spcPts val="9151"/>
              </a:lnSpc>
            </a:pPr>
            <a:r>
              <a:rPr lang="en-US" sz="9151">
                <a:solidFill>
                  <a:srgbClr val="FF0099"/>
                </a:solidFill>
                <a:latin typeface="Norwester"/>
              </a:rPr>
              <a:t>TECH WRITER</a:t>
            </a:r>
          </a:p>
          <a:p>
            <a:pPr algn="r">
              <a:lnSpc>
                <a:spcPts val="9151"/>
              </a:lnSpc>
            </a:pPr>
            <a:r>
              <a:rPr lang="en-US" sz="9151">
                <a:solidFill>
                  <a:srgbClr val="FF0099"/>
                </a:solidFill>
                <a:latin typeface="Norwester"/>
              </a:rPr>
              <a:t>2024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920791" y="6539841"/>
            <a:ext cx="4671507" cy="21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27"/>
              </a:lnSpc>
            </a:pPr>
            <a:r>
              <a:rPr lang="en-US" sz="5923" spc="-296">
                <a:solidFill>
                  <a:srgbClr val="FFFFFF"/>
                </a:solidFill>
                <a:latin typeface="League Spartan"/>
              </a:rPr>
              <a:t>creative writing contest!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654980" y="-934172"/>
            <a:ext cx="23678629" cy="15746289"/>
          </a:xfrm>
          <a:custGeom>
            <a:avLst/>
            <a:gdLst/>
            <a:ahLst/>
            <a:cxnLst/>
            <a:rect r="r" b="b" t="t" l="l"/>
            <a:pathLst>
              <a:path h="15746289" w="23678629">
                <a:moveTo>
                  <a:pt x="0" y="0"/>
                </a:moveTo>
                <a:lnTo>
                  <a:pt x="23678630" y="0"/>
                </a:lnTo>
                <a:lnTo>
                  <a:pt x="23678630" y="15746288"/>
                </a:lnTo>
                <a:lnTo>
                  <a:pt x="0" y="15746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60272" y="5832394"/>
            <a:ext cx="4761793" cy="3255876"/>
          </a:xfrm>
          <a:custGeom>
            <a:avLst/>
            <a:gdLst/>
            <a:ahLst/>
            <a:cxnLst/>
            <a:rect r="r" b="b" t="t" l="l"/>
            <a:pathLst>
              <a:path h="3255876" w="4761793">
                <a:moveTo>
                  <a:pt x="0" y="0"/>
                </a:moveTo>
                <a:lnTo>
                  <a:pt x="4761793" y="0"/>
                </a:lnTo>
                <a:lnTo>
                  <a:pt x="4761793" y="3255876"/>
                </a:lnTo>
                <a:lnTo>
                  <a:pt x="0" y="325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5359" y="1039430"/>
            <a:ext cx="7333895" cy="1151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4447">
                <a:solidFill>
                  <a:srgbClr val="FFF1BA"/>
                </a:solidFill>
                <a:latin typeface="League Spartan"/>
              </a:rPr>
              <a:t>WRITING IS A CONVERSATION.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00079" y="2980799"/>
            <a:ext cx="5721986" cy="224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4"/>
              </a:lnSpc>
            </a:pPr>
            <a:r>
              <a:rPr lang="en-US" sz="3089" spc="-154">
                <a:solidFill>
                  <a:srgbClr val="FFFFFF"/>
                </a:solidFill>
                <a:latin typeface="League Spartan"/>
              </a:rPr>
              <a:t>No one writes in a void. We write to respond to the ideas, thoughts, and feelings of others, even if we also arrive at our own unique points of view.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666723" y="3929309"/>
            <a:ext cx="6806083" cy="265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0"/>
              </a:lnSpc>
            </a:pPr>
            <a:r>
              <a:rPr lang="en-US" sz="3674" spc="-183">
                <a:solidFill>
                  <a:srgbClr val="FFFFFF"/>
                </a:solidFill>
                <a:latin typeface="League Spartan"/>
              </a:rPr>
              <a:t>In the first writing competition for </a:t>
            </a:r>
            <a:r>
              <a:rPr lang="en-US" sz="3674" spc="-183">
                <a:solidFill>
                  <a:srgbClr val="C1FF72"/>
                </a:solidFill>
                <a:latin typeface="League Spartan"/>
              </a:rPr>
              <a:t>City Tech Writer</a:t>
            </a:r>
            <a:r>
              <a:rPr lang="en-US" sz="3674" spc="-183">
                <a:solidFill>
                  <a:srgbClr val="FFFFFF"/>
                </a:solidFill>
                <a:latin typeface="League Spartan"/>
              </a:rPr>
              <a:t>, the school’s journal of outstanding student writing, we want to see you </a:t>
            </a:r>
            <a:r>
              <a:rPr lang="en-US" sz="3674" spc="-183">
                <a:solidFill>
                  <a:srgbClr val="FFF1BA"/>
                </a:solidFill>
                <a:latin typeface="League Spartan"/>
              </a:rPr>
              <a:t>respond to a CTW essay</a:t>
            </a:r>
            <a:r>
              <a:rPr lang="en-US" sz="3674" spc="-183">
                <a:solidFill>
                  <a:srgbClr val="FFFFFF"/>
                </a:solidFill>
                <a:latin typeface="League Spartan"/>
              </a:rPr>
              <a:t> as creatively as you can!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78746" y="7275124"/>
            <a:ext cx="12105051" cy="1743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30"/>
              </a:lnSpc>
            </a:pPr>
            <a:r>
              <a:rPr lang="en-US" sz="6979" spc="-348">
                <a:solidFill>
                  <a:srgbClr val="FFFFFF"/>
                </a:solidFill>
                <a:latin typeface="League Spartan"/>
              </a:rPr>
              <a:t>select alternate endings to ‘the garden of forking paths’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4654980" y="-773351"/>
            <a:ext cx="23436793" cy="15585467"/>
          </a:xfrm>
          <a:custGeom>
            <a:avLst/>
            <a:gdLst/>
            <a:ahLst/>
            <a:cxnLst/>
            <a:rect r="r" b="b" t="t" l="l"/>
            <a:pathLst>
              <a:path h="15585467" w="23436793">
                <a:moveTo>
                  <a:pt x="0" y="0"/>
                </a:moveTo>
                <a:lnTo>
                  <a:pt x="23436793" y="0"/>
                </a:lnTo>
                <a:lnTo>
                  <a:pt x="23436793" y="15585467"/>
                </a:lnTo>
                <a:lnTo>
                  <a:pt x="0" y="15585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73304" y="1411193"/>
            <a:ext cx="1056378" cy="1507184"/>
          </a:xfrm>
          <a:custGeom>
            <a:avLst/>
            <a:gdLst/>
            <a:ahLst/>
            <a:cxnLst/>
            <a:rect r="r" b="b" t="t" l="l"/>
            <a:pathLst>
              <a:path h="1507184" w="1056378">
                <a:moveTo>
                  <a:pt x="0" y="0"/>
                </a:moveTo>
                <a:lnTo>
                  <a:pt x="1056378" y="0"/>
                </a:lnTo>
                <a:lnTo>
                  <a:pt x="1056378" y="1507183"/>
                </a:lnTo>
                <a:lnTo>
                  <a:pt x="0" y="1507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72293" y="2674344"/>
            <a:ext cx="2164663" cy="1983618"/>
          </a:xfrm>
          <a:custGeom>
            <a:avLst/>
            <a:gdLst/>
            <a:ahLst/>
            <a:cxnLst/>
            <a:rect r="r" b="b" t="t" l="l"/>
            <a:pathLst>
              <a:path h="1983618" w="2164663">
                <a:moveTo>
                  <a:pt x="0" y="0"/>
                </a:moveTo>
                <a:lnTo>
                  <a:pt x="2164663" y="0"/>
                </a:lnTo>
                <a:lnTo>
                  <a:pt x="2164663" y="1983618"/>
                </a:lnTo>
                <a:lnTo>
                  <a:pt x="0" y="1983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410914" y="1766889"/>
            <a:ext cx="1570717" cy="1527522"/>
          </a:xfrm>
          <a:custGeom>
            <a:avLst/>
            <a:gdLst/>
            <a:ahLst/>
            <a:cxnLst/>
            <a:rect r="r" b="b" t="t" l="l"/>
            <a:pathLst>
              <a:path h="1527522" w="1570717">
                <a:moveTo>
                  <a:pt x="0" y="0"/>
                </a:moveTo>
                <a:lnTo>
                  <a:pt x="1570716" y="0"/>
                </a:lnTo>
                <a:lnTo>
                  <a:pt x="1570716" y="1527522"/>
                </a:lnTo>
                <a:lnTo>
                  <a:pt x="0" y="1527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296540" y="4657962"/>
            <a:ext cx="3168634" cy="3168634"/>
          </a:xfrm>
          <a:custGeom>
            <a:avLst/>
            <a:gdLst/>
            <a:ahLst/>
            <a:cxnLst/>
            <a:rect r="r" b="b" t="t" l="l"/>
            <a:pathLst>
              <a:path h="3168634" w="3168634">
                <a:moveTo>
                  <a:pt x="0" y="0"/>
                </a:moveTo>
                <a:lnTo>
                  <a:pt x="3168634" y="0"/>
                </a:lnTo>
                <a:lnTo>
                  <a:pt x="3168634" y="3168634"/>
                </a:lnTo>
                <a:lnTo>
                  <a:pt x="0" y="31686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173304" y="6121279"/>
            <a:ext cx="1866626" cy="1285639"/>
          </a:xfrm>
          <a:custGeom>
            <a:avLst/>
            <a:gdLst/>
            <a:ahLst/>
            <a:cxnLst/>
            <a:rect r="r" b="b" t="t" l="l"/>
            <a:pathLst>
              <a:path h="1285639" w="1866626">
                <a:moveTo>
                  <a:pt x="0" y="0"/>
                </a:moveTo>
                <a:lnTo>
                  <a:pt x="1866626" y="0"/>
                </a:lnTo>
                <a:lnTo>
                  <a:pt x="1866626" y="1285639"/>
                </a:lnTo>
                <a:lnTo>
                  <a:pt x="0" y="1285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36956" y="7669205"/>
            <a:ext cx="2126461" cy="2122595"/>
          </a:xfrm>
          <a:custGeom>
            <a:avLst/>
            <a:gdLst/>
            <a:ahLst/>
            <a:cxnLst/>
            <a:rect r="r" b="b" t="t" l="l"/>
            <a:pathLst>
              <a:path h="2122595" w="2126461">
                <a:moveTo>
                  <a:pt x="0" y="0"/>
                </a:moveTo>
                <a:lnTo>
                  <a:pt x="2126461" y="0"/>
                </a:lnTo>
                <a:lnTo>
                  <a:pt x="2126461" y="2122594"/>
                </a:lnTo>
                <a:lnTo>
                  <a:pt x="0" y="21225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25278" y="6267088"/>
            <a:ext cx="1585077" cy="442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0"/>
              </a:lnSpc>
            </a:pPr>
            <a:r>
              <a:rPr lang="en-US" sz="3495" spc="-174">
                <a:solidFill>
                  <a:srgbClr val="FFFFFF"/>
                </a:solidFill>
                <a:latin typeface="League Spartan"/>
              </a:rPr>
              <a:t>Drama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12563" y="7998723"/>
            <a:ext cx="3195584" cy="442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0"/>
              </a:lnSpc>
            </a:pPr>
            <a:r>
              <a:rPr lang="en-US" sz="3495" spc="-174">
                <a:solidFill>
                  <a:srgbClr val="FFFFFF"/>
                </a:solidFill>
                <a:latin typeface="League Spartan"/>
              </a:rPr>
              <a:t>Personal Essay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3956726" y="4306849"/>
            <a:ext cx="889701" cy="1610319"/>
          </a:xfrm>
          <a:custGeom>
            <a:avLst/>
            <a:gdLst/>
            <a:ahLst/>
            <a:cxnLst/>
            <a:rect r="r" b="b" t="t" l="l"/>
            <a:pathLst>
              <a:path h="1610319" w="889701">
                <a:moveTo>
                  <a:pt x="0" y="0"/>
                </a:moveTo>
                <a:lnTo>
                  <a:pt x="889701" y="0"/>
                </a:lnTo>
                <a:lnTo>
                  <a:pt x="889701" y="1610318"/>
                </a:lnTo>
                <a:lnTo>
                  <a:pt x="0" y="1610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25278" y="776961"/>
            <a:ext cx="3848656" cy="589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7"/>
              </a:lnSpc>
            </a:pPr>
            <a:r>
              <a:rPr lang="en-US" sz="4447">
                <a:solidFill>
                  <a:srgbClr val="3DAA9E"/>
                </a:solidFill>
                <a:latin typeface="League Spartan"/>
              </a:rPr>
              <a:t>CATEGORIES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94411" y="1852614"/>
            <a:ext cx="1585077" cy="442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0"/>
              </a:lnSpc>
            </a:pPr>
            <a:r>
              <a:rPr lang="en-US" sz="3495" spc="-174">
                <a:solidFill>
                  <a:srgbClr val="FFFFFF"/>
                </a:solidFill>
                <a:latin typeface="League Spartan"/>
              </a:rPr>
              <a:t>Poetry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94411" y="3412253"/>
            <a:ext cx="1585077" cy="442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0"/>
              </a:lnSpc>
            </a:pPr>
            <a:r>
              <a:rPr lang="en-US" sz="3495" spc="-174">
                <a:solidFill>
                  <a:srgbClr val="FFFFFF"/>
                </a:solidFill>
                <a:latin typeface="League Spartan"/>
              </a:rPr>
              <a:t>Fiction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590469" y="2116651"/>
            <a:ext cx="5706072" cy="4196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20"/>
              </a:lnSpc>
            </a:pPr>
            <a:r>
              <a:rPr lang="en-US" sz="3495" spc="-174">
                <a:solidFill>
                  <a:srgbClr val="FFFFFF"/>
                </a:solidFill>
                <a:latin typeface="League Spartan"/>
              </a:rPr>
              <a:t>Visual Arts (short films and/or comics)</a:t>
            </a:r>
          </a:p>
          <a:p>
            <a:pPr>
              <a:lnSpc>
                <a:spcPts val="3320"/>
              </a:lnSpc>
            </a:pPr>
          </a:p>
          <a:p>
            <a:pPr>
              <a:lnSpc>
                <a:spcPts val="3320"/>
              </a:lnSpc>
            </a:pPr>
          </a:p>
          <a:p>
            <a:pPr>
              <a:lnSpc>
                <a:spcPts val="3320"/>
              </a:lnSpc>
            </a:pPr>
          </a:p>
          <a:p>
            <a:pPr>
              <a:lnSpc>
                <a:spcPts val="3320"/>
              </a:lnSpc>
            </a:pPr>
          </a:p>
          <a:p>
            <a:pPr>
              <a:lnSpc>
                <a:spcPts val="3320"/>
              </a:lnSpc>
            </a:pPr>
          </a:p>
          <a:p>
            <a:pPr algn="l">
              <a:lnSpc>
                <a:spcPts val="3320"/>
              </a:lnSpc>
            </a:pPr>
            <a:r>
              <a:rPr lang="en-US" sz="3495" spc="-174">
                <a:solidFill>
                  <a:srgbClr val="FFFFFF"/>
                </a:solidFill>
                <a:latin typeface="League Spartan"/>
              </a:rPr>
              <a:t>Writing About Anti-AAPI Discrimination (700-800 words max)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87173" y="4541637"/>
            <a:ext cx="2668452" cy="1226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8"/>
              </a:lnSpc>
            </a:pPr>
            <a:r>
              <a:rPr lang="en-US" sz="3367" spc="-168">
                <a:solidFill>
                  <a:srgbClr val="FFFFFF"/>
                </a:solidFill>
                <a:latin typeface="League Spartan"/>
              </a:rPr>
              <a:t>Flash fiction (100 words max)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654161"/>
            <a:ext cx="29853355" cy="27577036"/>
          </a:xfrm>
          <a:custGeom>
            <a:avLst/>
            <a:gdLst/>
            <a:ahLst/>
            <a:cxnLst/>
            <a:rect r="r" b="b" t="t" l="l"/>
            <a:pathLst>
              <a:path h="27577036" w="29853355">
                <a:moveTo>
                  <a:pt x="0" y="0"/>
                </a:moveTo>
                <a:lnTo>
                  <a:pt x="29853355" y="0"/>
                </a:lnTo>
                <a:lnTo>
                  <a:pt x="29853355" y="27577036"/>
                </a:lnTo>
                <a:lnTo>
                  <a:pt x="0" y="27577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93337" y="1114425"/>
            <a:ext cx="6158976" cy="589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7"/>
              </a:lnSpc>
            </a:pPr>
            <a:r>
              <a:rPr lang="en-US" sz="4447">
                <a:solidFill>
                  <a:srgbClr val="FF0099"/>
                </a:solidFill>
                <a:latin typeface="League Spartan"/>
              </a:rPr>
              <a:t>RULES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31105" y="2609438"/>
            <a:ext cx="5566207" cy="550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552" spc="-227">
                <a:solidFill>
                  <a:srgbClr val="FFFFFF"/>
                </a:solidFill>
                <a:latin typeface="League Spartan"/>
              </a:rPr>
              <a:t>All entries </a:t>
            </a:r>
            <a:r>
              <a:rPr lang="en-US" sz="4552" spc="-227">
                <a:solidFill>
                  <a:srgbClr val="F89A2E"/>
                </a:solidFill>
                <a:latin typeface="League Spartan"/>
              </a:rPr>
              <a:t>must respond</a:t>
            </a:r>
            <a:r>
              <a:rPr lang="en-US" sz="4552" spc="-227">
                <a:solidFill>
                  <a:srgbClr val="FFFFFF"/>
                </a:solidFill>
                <a:latin typeface="League Spartan"/>
              </a:rPr>
              <a:t> to an entry from the 2023 edition of City Tech Writer (citytechwriter.com)with the exception of the AAPI category (see below).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465207" y="2215120"/>
            <a:ext cx="7794093" cy="6834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67"/>
              </a:lnSpc>
            </a:pPr>
            <a:r>
              <a:rPr lang="en-US" sz="4071" spc="-203">
                <a:solidFill>
                  <a:srgbClr val="FFFFFF"/>
                </a:solidFill>
                <a:latin typeface="League Spartan"/>
              </a:rPr>
              <a:t> It can </a:t>
            </a:r>
            <a:r>
              <a:rPr lang="en-US" sz="4071" spc="-203">
                <a:solidFill>
                  <a:srgbClr val="C1FF72"/>
                </a:solidFill>
                <a:latin typeface="League Spartan"/>
              </a:rPr>
              <a:t>explicitly</a:t>
            </a:r>
            <a:r>
              <a:rPr lang="en-US" sz="4071" spc="-203">
                <a:solidFill>
                  <a:srgbClr val="FFFFFF"/>
                </a:solidFill>
                <a:latin typeface="League Spartan"/>
              </a:rPr>
              <a:t> mention the original entry, or it can </a:t>
            </a:r>
            <a:r>
              <a:rPr lang="en-US" sz="4071" spc="-203">
                <a:solidFill>
                  <a:srgbClr val="C1FF72"/>
                </a:solidFill>
                <a:latin typeface="League Spartan"/>
              </a:rPr>
              <a:t>indirectly</a:t>
            </a:r>
            <a:r>
              <a:rPr lang="en-US" sz="4071" spc="-203">
                <a:solidFill>
                  <a:srgbClr val="FFFFFF"/>
                </a:solidFill>
                <a:latin typeface="League Spartan"/>
              </a:rPr>
              <a:t> respond to specific images, philosophical concerns, or sociocultural topics that the original entry addresses.</a:t>
            </a:r>
          </a:p>
          <a:p>
            <a:pPr>
              <a:lnSpc>
                <a:spcPts val="3867"/>
              </a:lnSpc>
            </a:pPr>
          </a:p>
          <a:p>
            <a:pPr algn="l">
              <a:lnSpc>
                <a:spcPts val="3867"/>
              </a:lnSpc>
            </a:pPr>
            <a:r>
              <a:rPr lang="en-US" sz="4071" spc="-203">
                <a:solidFill>
                  <a:srgbClr val="FFFFFF"/>
                </a:solidFill>
                <a:latin typeface="League Spartan"/>
              </a:rPr>
              <a:t> If your submission does not explicitly mention the original entry, you </a:t>
            </a:r>
            <a:r>
              <a:rPr lang="en-US" sz="4071" spc="-203">
                <a:solidFill>
                  <a:srgbClr val="C1FF72"/>
                </a:solidFill>
                <a:latin typeface="League Spartan"/>
              </a:rPr>
              <a:t>must  include a 50 word paragraph, at the end of the submission, explaining how your entry responds somehow to the preceding year's entry.</a:t>
            </a:r>
            <a:r>
              <a:rPr lang="en-US" sz="4071" spc="-203">
                <a:solidFill>
                  <a:srgbClr val="FFFFFF"/>
                </a:solidFill>
                <a:latin typeface="League Spartan"/>
              </a:rPr>
              <a:t>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2643745"/>
            <a:ext cx="3204961" cy="1856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4"/>
              </a:lnSpc>
            </a:pPr>
            <a:r>
              <a:rPr lang="en-US" sz="15640">
                <a:solidFill>
                  <a:srgbClr val="FFFFFF"/>
                </a:solidFill>
                <a:latin typeface="Gladiola"/>
              </a:rPr>
              <a:t>1.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78616" y="-6301374"/>
            <a:ext cx="21366616" cy="21366616"/>
          </a:xfrm>
          <a:custGeom>
            <a:avLst/>
            <a:gdLst/>
            <a:ahLst/>
            <a:cxnLst/>
            <a:rect r="r" b="b" t="t" l="l"/>
            <a:pathLst>
              <a:path h="21366616" w="21366616">
                <a:moveTo>
                  <a:pt x="0" y="0"/>
                </a:moveTo>
                <a:lnTo>
                  <a:pt x="21366616" y="0"/>
                </a:lnTo>
                <a:lnTo>
                  <a:pt x="21366616" y="21366616"/>
                </a:lnTo>
                <a:lnTo>
                  <a:pt x="0" y="2136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93337" y="1114425"/>
            <a:ext cx="6158976" cy="589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7"/>
              </a:lnSpc>
            </a:pPr>
            <a:r>
              <a:rPr lang="en-US" sz="4447">
                <a:solidFill>
                  <a:srgbClr val="FF0099"/>
                </a:solidFill>
                <a:latin typeface="League Spartan"/>
              </a:rPr>
              <a:t>RULES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19595" y="2789484"/>
            <a:ext cx="5566207" cy="6021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5"/>
              </a:lnSpc>
            </a:pPr>
            <a:r>
              <a:rPr lang="en-US" sz="4552" spc="-227">
                <a:solidFill>
                  <a:srgbClr val="FFFFFF"/>
                </a:solidFill>
                <a:latin typeface="League Spartan"/>
              </a:rPr>
              <a:t>The entries do NOT have to be faculty sponsored; however, you are advised to</a:t>
            </a:r>
            <a:r>
              <a:rPr lang="en-US" sz="4552" spc="-227">
                <a:solidFill>
                  <a:srgbClr val="C1FF72"/>
                </a:solidFill>
                <a:latin typeface="League Spartan"/>
              </a:rPr>
              <a:t> consult with a professor or at least a writing tutor</a:t>
            </a:r>
            <a:r>
              <a:rPr lang="en-US" sz="4552" spc="-227">
                <a:solidFill>
                  <a:srgbClr val="FFFFFF"/>
                </a:solidFill>
                <a:latin typeface="League Spartan"/>
              </a:rPr>
              <a:t> before submitting your entry.</a:t>
            </a:r>
          </a:p>
          <a:p>
            <a:pPr algn="l">
              <a:lnSpc>
                <a:spcPts val="4325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0" y="2643745"/>
            <a:ext cx="3204961" cy="1856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4"/>
              </a:lnSpc>
            </a:pPr>
            <a:r>
              <a:rPr lang="en-US" sz="15640">
                <a:solidFill>
                  <a:srgbClr val="FFFFFF"/>
                </a:solidFill>
                <a:latin typeface="Gladiola"/>
              </a:rPr>
              <a:t>2.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2227504"/>
            <a:ext cx="3204961" cy="1856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4"/>
              </a:lnSpc>
            </a:pPr>
            <a:r>
              <a:rPr lang="en-US" sz="15640">
                <a:solidFill>
                  <a:srgbClr val="FFFFFF"/>
                </a:solidFill>
                <a:latin typeface="Gladiola"/>
              </a:rPr>
              <a:t>3.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93093" y="2279316"/>
            <a:ext cx="5566207" cy="2221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552" spc="-227">
                <a:solidFill>
                  <a:srgbClr val="FFFFFF"/>
                </a:solidFill>
                <a:latin typeface="League Spartan"/>
              </a:rPr>
              <a:t>Students can submit </a:t>
            </a:r>
            <a:r>
              <a:rPr lang="en-US" sz="4552" spc="-227">
                <a:solidFill>
                  <a:srgbClr val="C1FF72"/>
                </a:solidFill>
                <a:latin typeface="League Spartan"/>
              </a:rPr>
              <a:t>1 </a:t>
            </a:r>
            <a:r>
              <a:rPr lang="en-US" sz="4552" spc="-227">
                <a:solidFill>
                  <a:srgbClr val="FFFFFF"/>
                </a:solidFill>
                <a:latin typeface="League Spartan"/>
              </a:rPr>
              <a:t>entry per category in up to </a:t>
            </a:r>
            <a:r>
              <a:rPr lang="en-US" sz="4552" spc="-227">
                <a:solidFill>
                  <a:srgbClr val="C1FF72"/>
                </a:solidFill>
                <a:latin typeface="League Spartan"/>
              </a:rPr>
              <a:t>3</a:t>
            </a:r>
            <a:r>
              <a:rPr lang="en-US" sz="4552" spc="-227">
                <a:solidFill>
                  <a:srgbClr val="FFFFFF"/>
                </a:solidFill>
                <a:latin typeface="League Spartan"/>
              </a:rPr>
              <a:t> categories.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931082" y="5847848"/>
            <a:ext cx="5566207" cy="2763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552" spc="-227">
                <a:solidFill>
                  <a:srgbClr val="FFFFFF"/>
                </a:solidFill>
                <a:latin typeface="League Spartan"/>
              </a:rPr>
              <a:t>Students already tapped for inclusion in CTW 2024 may submit </a:t>
            </a:r>
            <a:r>
              <a:rPr lang="en-US" sz="4552" spc="-227">
                <a:solidFill>
                  <a:srgbClr val="C1FF72"/>
                </a:solidFill>
                <a:latin typeface="League Spartan"/>
              </a:rPr>
              <a:t>1</a:t>
            </a:r>
            <a:r>
              <a:rPr lang="en-US" sz="4552" spc="-227">
                <a:solidFill>
                  <a:srgbClr val="FFFFFF"/>
                </a:solidFill>
                <a:latin typeface="League Spartan"/>
              </a:rPr>
              <a:t> entry in 1 category.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5902147"/>
            <a:ext cx="3204961" cy="1856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4"/>
              </a:lnSpc>
            </a:pPr>
            <a:r>
              <a:rPr lang="en-US" sz="15640">
                <a:solidFill>
                  <a:srgbClr val="FFFFFF"/>
                </a:solidFill>
                <a:latin typeface="Gladiola"/>
              </a:rPr>
              <a:t>4.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21038" y="-30720"/>
            <a:ext cx="22704075" cy="15126590"/>
          </a:xfrm>
          <a:custGeom>
            <a:avLst/>
            <a:gdLst/>
            <a:ahLst/>
            <a:cxnLst/>
            <a:rect r="r" b="b" t="t" l="l"/>
            <a:pathLst>
              <a:path h="15126590" w="22704075">
                <a:moveTo>
                  <a:pt x="0" y="0"/>
                </a:moveTo>
                <a:lnTo>
                  <a:pt x="22704075" y="0"/>
                </a:lnTo>
                <a:lnTo>
                  <a:pt x="22704075" y="15126590"/>
                </a:lnTo>
                <a:lnTo>
                  <a:pt x="0" y="15126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93337" y="1114425"/>
            <a:ext cx="6158976" cy="589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7"/>
              </a:lnSpc>
            </a:pPr>
            <a:r>
              <a:rPr lang="en-US" sz="4447">
                <a:solidFill>
                  <a:srgbClr val="FF0099"/>
                </a:solidFill>
                <a:latin typeface="League Spartan"/>
              </a:rPr>
              <a:t>RULES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545225" y="2693896"/>
            <a:ext cx="5566207" cy="6564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552" spc="-227">
                <a:solidFill>
                  <a:srgbClr val="FFFFFF"/>
                </a:solidFill>
                <a:latin typeface="League Spartan"/>
              </a:rPr>
              <a:t>There is no minimum or maximum length for any category </a:t>
            </a:r>
            <a:r>
              <a:rPr lang="en-US" sz="4552" spc="-227">
                <a:solidFill>
                  <a:srgbClr val="FFF1BA"/>
                </a:solidFill>
                <a:latin typeface="League Spartan"/>
              </a:rPr>
              <a:t>other than Flash Fiction (100 words max) and the AAPI category (700-800 words max)</a:t>
            </a:r>
            <a:r>
              <a:rPr lang="en-US" sz="4552" spc="-227">
                <a:solidFill>
                  <a:srgbClr val="FFFFFF"/>
                </a:solidFill>
                <a:latin typeface="League Spartan"/>
              </a:rPr>
              <a:t>. However, please use </a:t>
            </a:r>
            <a:r>
              <a:rPr lang="en-US" sz="4552" spc="-227">
                <a:solidFill>
                  <a:srgbClr val="FFF1BA"/>
                </a:solidFill>
                <a:latin typeface="League Spartan"/>
              </a:rPr>
              <a:t>common sense</a:t>
            </a:r>
            <a:r>
              <a:rPr lang="en-US" sz="4552" spc="-227">
                <a:solidFill>
                  <a:srgbClr val="FFFFFF"/>
                </a:solidFill>
                <a:latin typeface="League Spartan"/>
              </a:rPr>
              <a:t>...</a:t>
            </a:r>
          </a:p>
        </p:txBody>
      </p:sp>
      <p:sp>
        <p:nvSpPr>
          <p:cNvPr name="TextBox 5" id="5"/>
          <p:cNvSpPr txBox="true"/>
          <p:nvPr/>
        </p:nvSpPr>
        <p:spPr>
          <a:xfrm rot="60000">
            <a:off x="-4571" y="2643705"/>
            <a:ext cx="3204961" cy="1856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4"/>
              </a:lnSpc>
            </a:pPr>
            <a:r>
              <a:rPr lang="en-US" sz="15640">
                <a:solidFill>
                  <a:srgbClr val="FFFFFF"/>
                </a:solidFill>
                <a:latin typeface="Gladiola"/>
              </a:rPr>
              <a:t>5.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824584" y="3087651"/>
            <a:ext cx="7567914" cy="3744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6190" spc="-309">
                <a:solidFill>
                  <a:srgbClr val="FFFFFF"/>
                </a:solidFill>
                <a:latin typeface="League Spartan"/>
              </a:rPr>
              <a:t>75 word personal essays and 50 page novellas alike will likely </a:t>
            </a:r>
            <a:r>
              <a:rPr lang="en-US" sz="6190" spc="-309">
                <a:solidFill>
                  <a:srgbClr val="C1FF72"/>
                </a:solidFill>
                <a:latin typeface="League Spartan"/>
              </a:rPr>
              <a:t>not make the cut!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0528" y="-7315897"/>
            <a:ext cx="35179188" cy="27703610"/>
          </a:xfrm>
          <a:custGeom>
            <a:avLst/>
            <a:gdLst/>
            <a:ahLst/>
            <a:cxnLst/>
            <a:rect r="r" b="b" t="t" l="l"/>
            <a:pathLst>
              <a:path h="27703610" w="35179188">
                <a:moveTo>
                  <a:pt x="0" y="0"/>
                </a:moveTo>
                <a:lnTo>
                  <a:pt x="35179187" y="0"/>
                </a:lnTo>
                <a:lnTo>
                  <a:pt x="35179187" y="27703610"/>
                </a:lnTo>
                <a:lnTo>
                  <a:pt x="0" y="27703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93337" y="1114425"/>
            <a:ext cx="6158976" cy="589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7"/>
              </a:lnSpc>
            </a:pPr>
            <a:r>
              <a:rPr lang="en-US" sz="4447">
                <a:solidFill>
                  <a:srgbClr val="FF0099"/>
                </a:solidFill>
                <a:latin typeface="League Spartan"/>
              </a:rPr>
              <a:t>RULES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39555" y="2730637"/>
            <a:ext cx="5985295" cy="6527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4895" spc="-244">
                <a:solidFill>
                  <a:srgbClr val="FFFFFF"/>
                </a:solidFill>
                <a:latin typeface="League Spartan"/>
              </a:rPr>
              <a:t>Entries must be received by </a:t>
            </a:r>
            <a:r>
              <a:rPr lang="en-US" sz="4895" spc="-244">
                <a:solidFill>
                  <a:srgbClr val="C1FF72"/>
                </a:solidFill>
                <a:latin typeface="League Spartan"/>
              </a:rPr>
              <a:t>5 pm on Wednesday, March 27</a:t>
            </a:r>
            <a:r>
              <a:rPr lang="en-US" sz="4895" spc="-244">
                <a:solidFill>
                  <a:srgbClr val="FFFFFF"/>
                </a:solidFill>
                <a:latin typeface="League Spartan"/>
              </a:rPr>
              <a:t>. Submit by filling out the designated </a:t>
            </a:r>
            <a:r>
              <a:rPr lang="en-US" sz="4895" spc="-244" u="sng">
                <a:solidFill>
                  <a:srgbClr val="FFFFFF"/>
                </a:solidFill>
                <a:latin typeface="League Spartan"/>
                <a:hlinkClick r:id="rId3" tooltip="https://docs.google.com/forms/d/e/1FAIpQLSfGQD76fh7f_OTtps4zdm13AZOKJcR51hdMPL237-md6skemw/viewform?usp=sf_link"/>
              </a:rPr>
              <a:t>Google Form </a:t>
            </a:r>
            <a:r>
              <a:rPr lang="en-US" sz="4895" spc="-244">
                <a:solidFill>
                  <a:srgbClr val="FFFFFF"/>
                </a:solidFill>
                <a:latin typeface="League Spartan"/>
              </a:rPr>
              <a:t>and uploading to the Dropbox file request visible on the form’s confirmation page.</a:t>
            </a:r>
          </a:p>
        </p:txBody>
      </p:sp>
      <p:sp>
        <p:nvSpPr>
          <p:cNvPr name="TextBox 5" id="5"/>
          <p:cNvSpPr txBox="true"/>
          <p:nvPr/>
        </p:nvSpPr>
        <p:spPr>
          <a:xfrm rot="60000">
            <a:off x="-4571" y="2643705"/>
            <a:ext cx="3204961" cy="1856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4"/>
              </a:lnSpc>
            </a:pPr>
            <a:r>
              <a:rPr lang="en-US" sz="15640">
                <a:solidFill>
                  <a:srgbClr val="FFFFFF"/>
                </a:solidFill>
                <a:latin typeface="Gladiola"/>
              </a:rPr>
              <a:t>6.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41400" y="2922304"/>
            <a:ext cx="5566207" cy="3306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552" spc="-227">
                <a:solidFill>
                  <a:srgbClr val="FFFFFF"/>
                </a:solidFill>
                <a:latin typeface="League Spartan"/>
              </a:rPr>
              <a:t>Winners will be announced in early April and will be featured in this year’s edition of City Tech Writer!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youtu.be/vsGARhksisw"/>
          </p:cNvPr>
          <p:cNvSpPr/>
          <p:nvPr/>
        </p:nvSpPr>
        <p:spPr>
          <a:xfrm flipH="false" flipV="false" rot="0">
            <a:off x="-1913846" y="-402124"/>
            <a:ext cx="21018460" cy="11822884"/>
          </a:xfrm>
          <a:custGeom>
            <a:avLst/>
            <a:gdLst/>
            <a:ahLst/>
            <a:cxnLst/>
            <a:rect r="r" b="b" t="t" l="l"/>
            <a:pathLst>
              <a:path h="11822884" w="21018460">
                <a:moveTo>
                  <a:pt x="0" y="0"/>
                </a:moveTo>
                <a:lnTo>
                  <a:pt x="21018460" y="0"/>
                </a:lnTo>
                <a:lnTo>
                  <a:pt x="21018460" y="11822883"/>
                </a:lnTo>
                <a:lnTo>
                  <a:pt x="0" y="11822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93337" y="1114425"/>
            <a:ext cx="6158976" cy="589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7"/>
              </a:lnSpc>
            </a:pPr>
            <a:r>
              <a:rPr lang="en-US" sz="4447">
                <a:solidFill>
                  <a:srgbClr val="FF0099"/>
                </a:solidFill>
                <a:latin typeface="League Spartan"/>
              </a:rPr>
              <a:t>RULES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56949" y="2833324"/>
            <a:ext cx="2215876" cy="5933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2484" spc="-124">
                <a:solidFill>
                  <a:srgbClr val="FFFFFF"/>
                </a:solidFill>
                <a:latin typeface="League Spartan"/>
              </a:rPr>
              <a:t>For the category Writing About AAPI Discrimination, we are looking for short </a:t>
            </a:r>
            <a:r>
              <a:rPr lang="en-US" sz="2484" spc="-124">
                <a:solidFill>
                  <a:srgbClr val="FFDE59"/>
                </a:solidFill>
                <a:latin typeface="League Spartan"/>
              </a:rPr>
              <a:t>reflections from AAPI students </a:t>
            </a:r>
            <a:r>
              <a:rPr lang="en-US" sz="2484" spc="-124">
                <a:solidFill>
                  <a:srgbClr val="FFFFFF"/>
                </a:solidFill>
                <a:latin typeface="League Spartan"/>
              </a:rPr>
              <a:t>responding to the essay and accompanying documentary </a:t>
            </a:r>
            <a:r>
              <a:rPr lang="en-US" sz="2484" spc="-124" u="sng">
                <a:solidFill>
                  <a:srgbClr val="FFFFFF"/>
                </a:solidFill>
                <a:latin typeface="League Spartan"/>
                <a:hlinkClick r:id="rId4" tooltip="https://citytechwriter.com/work/many-years-after-a-letter-on-anti-asian-violence"/>
              </a:rPr>
              <a:t>“Many Years After,”</a:t>
            </a:r>
            <a:r>
              <a:rPr lang="en-US" sz="2484" spc="-124">
                <a:solidFill>
                  <a:srgbClr val="FFFFFF"/>
                </a:solidFill>
                <a:latin typeface="League Spartan"/>
              </a:rPr>
              <a:t> found in the 2022 volume of City Tech writer. </a:t>
            </a:r>
          </a:p>
        </p:txBody>
      </p:sp>
      <p:sp>
        <p:nvSpPr>
          <p:cNvPr name="TextBox 5" id="5"/>
          <p:cNvSpPr txBox="true"/>
          <p:nvPr/>
        </p:nvSpPr>
        <p:spPr>
          <a:xfrm rot="60000">
            <a:off x="-4571" y="2643705"/>
            <a:ext cx="3204961" cy="1856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4"/>
              </a:lnSpc>
            </a:pPr>
            <a:r>
              <a:rPr lang="en-US" sz="15640">
                <a:solidFill>
                  <a:srgbClr val="FFFFFF"/>
                </a:solidFill>
                <a:latin typeface="Gladiola"/>
              </a:rPr>
              <a:t>7.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022388" y="1643261"/>
            <a:ext cx="2074656" cy="7779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87"/>
              </a:lnSpc>
            </a:pPr>
            <a:r>
              <a:rPr lang="en-US" sz="2197" spc="-109">
                <a:solidFill>
                  <a:srgbClr val="FFFFFF"/>
                </a:solidFill>
                <a:latin typeface="League Spartan"/>
              </a:rPr>
              <a:t>Sponsored by this year’s AAPI anti-hate campaign, entries in this category should discuss whether the </a:t>
            </a:r>
            <a:r>
              <a:rPr lang="en-US" sz="2197" spc="-109">
                <a:solidFill>
                  <a:srgbClr val="FFF1BA"/>
                </a:solidFill>
                <a:latin typeface="League Spartan"/>
              </a:rPr>
              <a:t>coronavirus, Asia-US relations, current events, or personal experiences have shaped your understanding of AAPI ethnic or cultural identity.</a:t>
            </a:r>
          </a:p>
          <a:p>
            <a:pPr>
              <a:lnSpc>
                <a:spcPts val="2087"/>
              </a:lnSpc>
            </a:pPr>
          </a:p>
          <a:p>
            <a:pPr>
              <a:lnSpc>
                <a:spcPts val="2087"/>
              </a:lnSpc>
            </a:pPr>
            <a:r>
              <a:rPr lang="en-US" sz="2197" spc="-109">
                <a:solidFill>
                  <a:srgbClr val="FFFFFF"/>
                </a:solidFill>
                <a:latin typeface="League Spartan"/>
              </a:rPr>
              <a:t>A selection of entries will be published as part of a roundtable discussion entry in this year’s volume.</a:t>
            </a:r>
          </a:p>
          <a:p>
            <a:pPr algn="l">
              <a:lnSpc>
                <a:spcPts val="2087"/>
              </a:lnSpc>
            </a:pPr>
          </a:p>
        </p:txBody>
      </p:sp>
      <p:pic>
        <p:nvPicPr>
          <p:cNvPr name="Picture 7" id="7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5214606" y="2776174"/>
            <a:ext cx="9138930" cy="51406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DAF9XBYyYpY</dc:identifier>
  <dcterms:modified xsi:type="dcterms:W3CDTF">2011-08-01T06:04:30Z</dcterms:modified>
  <cp:revision>1</cp:revision>
  <dc:title>CTW Creative Writing Competition</dc:title>
</cp:coreProperties>
</file>