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11"/>
  </p:notesMasterIdLst>
  <p:sldIdLst>
    <p:sldId id="275" r:id="rId2"/>
    <p:sldId id="257" r:id="rId3"/>
    <p:sldId id="276" r:id="rId4"/>
    <p:sldId id="277" r:id="rId5"/>
    <p:sldId id="258" r:id="rId6"/>
    <p:sldId id="259" r:id="rId7"/>
    <p:sldId id="260" r:id="rId8"/>
    <p:sldId id="261" r:id="rId9"/>
    <p:sldId id="262"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43"/>
  </p:normalViewPr>
  <p:slideViewPr>
    <p:cSldViewPr snapToGrid="0" snapToObjects="1">
      <p:cViewPr varScale="1">
        <p:scale>
          <a:sx n="104" d="100"/>
          <a:sy n="104" d="100"/>
        </p:scale>
        <p:origin x="1704" y="208"/>
      </p:cViewPr>
      <p:guideLst/>
    </p:cSldViewPr>
  </p:slideViewPr>
  <p:notesTextViewPr>
    <p:cViewPr>
      <p:scale>
        <a:sx n="1" d="1"/>
        <a:sy n="1" d="1"/>
      </p:scale>
      <p:origin x="0" y="0"/>
    </p:cViewPr>
  </p:notesTextViewPr>
  <p:notesViewPr>
    <p:cSldViewPr snapToGrid="0" snapToObjects="1">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AC483-FDF2-48A3-BA62-B5CA879B14C1}"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2BB86829-71A7-4E84-8F74-E069AF071022}">
      <dgm:prSet phldrT="[Text]" custT="1"/>
      <dgm:spPr/>
      <dgm:t>
        <a:bodyPr/>
        <a:lstStyle/>
        <a:p>
          <a:r>
            <a:rPr lang="en-US" sz="1800" b="1" dirty="0">
              <a:latin typeface="+mn-lt"/>
              <a:ea typeface="Adobe Fan Heiti Std B" panose="020B0700000000000000" pitchFamily="34" charset="-128"/>
            </a:rPr>
            <a:t>Consider all facets of the job - not only salary</a:t>
          </a:r>
          <a:endParaRPr lang="en-US" sz="1800" dirty="0">
            <a:latin typeface="+mn-lt"/>
            <a:ea typeface="Adobe Fan Heiti Std B" panose="020B0700000000000000" pitchFamily="34" charset="-128"/>
          </a:endParaRPr>
        </a:p>
      </dgm:t>
    </dgm:pt>
    <dgm:pt modelId="{27AFDD0C-C6F7-4EEA-B20A-8FECA6428321}" type="parTrans" cxnId="{C506A73B-1536-4A10-9AF1-B40D393D8D30}">
      <dgm:prSet/>
      <dgm:spPr/>
      <dgm:t>
        <a:bodyPr/>
        <a:lstStyle/>
        <a:p>
          <a:endParaRPr lang="en-US"/>
        </a:p>
      </dgm:t>
    </dgm:pt>
    <dgm:pt modelId="{B2295D66-A4CA-4096-BB2D-14279D118B91}" type="sibTrans" cxnId="{C506A73B-1536-4A10-9AF1-B40D393D8D30}">
      <dgm:prSet/>
      <dgm:spPr/>
      <dgm:t>
        <a:bodyPr/>
        <a:lstStyle/>
        <a:p>
          <a:endParaRPr lang="en-US" dirty="0"/>
        </a:p>
      </dgm:t>
    </dgm:pt>
    <dgm:pt modelId="{F80589AA-EC0D-450F-A062-3798635CA559}">
      <dgm:prSet phldrT="[Text]" custT="1"/>
      <dgm:spPr/>
      <dgm:t>
        <a:bodyPr/>
        <a:lstStyle/>
        <a:p>
          <a:r>
            <a:rPr lang="en-US" sz="1800" b="1" dirty="0">
              <a:latin typeface="+mn-lt"/>
              <a:ea typeface="Adobe Fan Heiti Std B" panose="020B0700000000000000" pitchFamily="34" charset="-128"/>
            </a:rPr>
            <a:t>Prepare and plan: conduct research and practice</a:t>
          </a:r>
        </a:p>
      </dgm:t>
    </dgm:pt>
    <dgm:pt modelId="{B1E4A9DE-B2CF-40E7-A7A9-6A4BB39EF954}" type="parTrans" cxnId="{7277D283-02FC-4F77-974B-44B535882263}">
      <dgm:prSet/>
      <dgm:spPr/>
      <dgm:t>
        <a:bodyPr/>
        <a:lstStyle/>
        <a:p>
          <a:endParaRPr lang="en-US"/>
        </a:p>
      </dgm:t>
    </dgm:pt>
    <dgm:pt modelId="{29F3520E-28FA-4539-B8A9-0B606A5D6354}" type="sibTrans" cxnId="{7277D283-02FC-4F77-974B-44B535882263}">
      <dgm:prSet/>
      <dgm:spPr/>
      <dgm:t>
        <a:bodyPr/>
        <a:lstStyle/>
        <a:p>
          <a:endParaRPr lang="en-US"/>
        </a:p>
      </dgm:t>
    </dgm:pt>
    <dgm:pt modelId="{987180F3-A5F6-4D1E-9C37-5A22B547CE13}">
      <dgm:prSet phldrT="[Text]" custT="1"/>
      <dgm:spPr/>
      <dgm:t>
        <a:bodyPr/>
        <a:lstStyle/>
        <a:p>
          <a:r>
            <a:rPr lang="en-US" sz="1800" b="1" dirty="0">
              <a:latin typeface="+mn-lt"/>
              <a:ea typeface="Adobe Fan Heiti Std B" panose="020B0700000000000000" pitchFamily="34" charset="-128"/>
            </a:rPr>
            <a:t>Always ask yourself: </a:t>
          </a:r>
        </a:p>
        <a:p>
          <a:r>
            <a:rPr lang="en-US" sz="1800" b="1" dirty="0">
              <a:latin typeface="+mn-lt"/>
              <a:ea typeface="Adobe Fan Heiti Std B" panose="020B0700000000000000" pitchFamily="34" charset="-128"/>
            </a:rPr>
            <a:t>How does the employer benefit? What will get him/her to say yes?</a:t>
          </a:r>
        </a:p>
      </dgm:t>
    </dgm:pt>
    <dgm:pt modelId="{2E2C2AC5-9A57-4D01-84CC-D6D57965D49F}" type="parTrans" cxnId="{4EA4C6F3-7DD5-4646-8E93-EBD436356979}">
      <dgm:prSet/>
      <dgm:spPr/>
      <dgm:t>
        <a:bodyPr/>
        <a:lstStyle/>
        <a:p>
          <a:endParaRPr lang="en-US"/>
        </a:p>
      </dgm:t>
    </dgm:pt>
    <dgm:pt modelId="{54280B06-4989-420B-82DA-350D80B40A00}" type="sibTrans" cxnId="{4EA4C6F3-7DD5-4646-8E93-EBD436356979}">
      <dgm:prSet/>
      <dgm:spPr/>
      <dgm:t>
        <a:bodyPr/>
        <a:lstStyle/>
        <a:p>
          <a:endParaRPr lang="en-US"/>
        </a:p>
      </dgm:t>
    </dgm:pt>
    <dgm:pt modelId="{8A84B1F5-15F6-44D6-BEF7-D08FBF94204C}" type="pres">
      <dgm:prSet presAssocID="{514AC483-FDF2-48A3-BA62-B5CA879B14C1}" presName="Name0" presStyleCnt="0">
        <dgm:presLayoutVars>
          <dgm:dir/>
          <dgm:resizeHandles val="exact"/>
        </dgm:presLayoutVars>
      </dgm:prSet>
      <dgm:spPr/>
    </dgm:pt>
    <dgm:pt modelId="{C9FE07E7-2221-4DBE-9AFD-E9A32EB61FBD}" type="pres">
      <dgm:prSet presAssocID="{2BB86829-71A7-4E84-8F74-E069AF071022}" presName="node" presStyleLbl="node1" presStyleIdx="0" presStyleCnt="3" custLinFactNeighborX="-20385" custLinFactNeighborY="-427">
        <dgm:presLayoutVars>
          <dgm:bulletEnabled val="1"/>
        </dgm:presLayoutVars>
      </dgm:prSet>
      <dgm:spPr/>
    </dgm:pt>
    <dgm:pt modelId="{80EE1BCC-2875-4395-99E8-5EEC12C4DF19}" type="pres">
      <dgm:prSet presAssocID="{B2295D66-A4CA-4096-BB2D-14279D118B91}" presName="sibTrans" presStyleLbl="sibTrans2D1" presStyleIdx="0" presStyleCnt="2" custAng="0" custScaleX="138301" custScaleY="102999"/>
      <dgm:spPr/>
    </dgm:pt>
    <dgm:pt modelId="{268F11AF-D547-4D91-B17F-8016552FCAEA}" type="pres">
      <dgm:prSet presAssocID="{B2295D66-A4CA-4096-BB2D-14279D118B91}" presName="connectorText" presStyleLbl="sibTrans2D1" presStyleIdx="0" presStyleCnt="2"/>
      <dgm:spPr/>
    </dgm:pt>
    <dgm:pt modelId="{92D2C748-F8EB-40B8-A9D9-B2AA7E4C4269}" type="pres">
      <dgm:prSet presAssocID="{F80589AA-EC0D-450F-A062-3798635CA559}" presName="node" presStyleLbl="node1" presStyleIdx="1" presStyleCnt="3" custScaleY="100854" custLinFactNeighborX="3130">
        <dgm:presLayoutVars>
          <dgm:bulletEnabled val="1"/>
        </dgm:presLayoutVars>
      </dgm:prSet>
      <dgm:spPr/>
    </dgm:pt>
    <dgm:pt modelId="{0E328A44-9D19-431E-A1D8-8BC4E0FFF7D7}" type="pres">
      <dgm:prSet presAssocID="{29F3520E-28FA-4539-B8A9-0B606A5D6354}" presName="sibTrans" presStyleLbl="sibTrans2D1" presStyleIdx="1" presStyleCnt="2" custScaleX="160991" custLinFactNeighborX="-469" custLinFactNeighborY="-2395"/>
      <dgm:spPr/>
    </dgm:pt>
    <dgm:pt modelId="{1A20CCEE-0D0D-4545-B97B-865E30A64D1B}" type="pres">
      <dgm:prSet presAssocID="{29F3520E-28FA-4539-B8A9-0B606A5D6354}" presName="connectorText" presStyleLbl="sibTrans2D1" presStyleIdx="1" presStyleCnt="2"/>
      <dgm:spPr/>
    </dgm:pt>
    <dgm:pt modelId="{76541660-BC13-4938-ADAF-18C5E610E410}" type="pres">
      <dgm:prSet presAssocID="{987180F3-A5F6-4D1E-9C37-5A22B547CE13}" presName="node" presStyleLbl="node1" presStyleIdx="2" presStyleCnt="3" custScaleX="100173" custScaleY="100000" custLinFactNeighborX="-7385" custLinFactNeighborY="427">
        <dgm:presLayoutVars>
          <dgm:bulletEnabled val="1"/>
        </dgm:presLayoutVars>
      </dgm:prSet>
      <dgm:spPr/>
    </dgm:pt>
  </dgm:ptLst>
  <dgm:cxnLst>
    <dgm:cxn modelId="{5226E913-B279-4A44-B038-B442D42A54A8}" type="presOf" srcId="{514AC483-FDF2-48A3-BA62-B5CA879B14C1}" destId="{8A84B1F5-15F6-44D6-BEF7-D08FBF94204C}" srcOrd="0" destOrd="0" presId="urn:microsoft.com/office/officeart/2005/8/layout/process1"/>
    <dgm:cxn modelId="{F1E9231E-00C5-428A-97C5-FCBCE7859A2C}" type="presOf" srcId="{29F3520E-28FA-4539-B8A9-0B606A5D6354}" destId="{1A20CCEE-0D0D-4545-B97B-865E30A64D1B}" srcOrd="1" destOrd="0" presId="urn:microsoft.com/office/officeart/2005/8/layout/process1"/>
    <dgm:cxn modelId="{C506A73B-1536-4A10-9AF1-B40D393D8D30}" srcId="{514AC483-FDF2-48A3-BA62-B5CA879B14C1}" destId="{2BB86829-71A7-4E84-8F74-E069AF071022}" srcOrd="0" destOrd="0" parTransId="{27AFDD0C-C6F7-4EEA-B20A-8FECA6428321}" sibTransId="{B2295D66-A4CA-4096-BB2D-14279D118B91}"/>
    <dgm:cxn modelId="{89D55581-534A-4346-B54E-5B61EEFDED0C}" type="presOf" srcId="{F80589AA-EC0D-450F-A062-3798635CA559}" destId="{92D2C748-F8EB-40B8-A9D9-B2AA7E4C4269}" srcOrd="0" destOrd="0" presId="urn:microsoft.com/office/officeart/2005/8/layout/process1"/>
    <dgm:cxn modelId="{7277D283-02FC-4F77-974B-44B535882263}" srcId="{514AC483-FDF2-48A3-BA62-B5CA879B14C1}" destId="{F80589AA-EC0D-450F-A062-3798635CA559}" srcOrd="1" destOrd="0" parTransId="{B1E4A9DE-B2CF-40E7-A7A9-6A4BB39EF954}" sibTransId="{29F3520E-28FA-4539-B8A9-0B606A5D6354}"/>
    <dgm:cxn modelId="{36B9DCAF-F6B8-4516-AE8B-02FC83547E0E}" type="presOf" srcId="{B2295D66-A4CA-4096-BB2D-14279D118B91}" destId="{80EE1BCC-2875-4395-99E8-5EEC12C4DF19}" srcOrd="0" destOrd="0" presId="urn:microsoft.com/office/officeart/2005/8/layout/process1"/>
    <dgm:cxn modelId="{009A39DB-33F9-43B4-B4A1-CC89E58718FE}" type="presOf" srcId="{2BB86829-71A7-4E84-8F74-E069AF071022}" destId="{C9FE07E7-2221-4DBE-9AFD-E9A32EB61FBD}" srcOrd="0" destOrd="0" presId="urn:microsoft.com/office/officeart/2005/8/layout/process1"/>
    <dgm:cxn modelId="{319693EA-89D0-415B-8FCF-60CF583A8912}" type="presOf" srcId="{B2295D66-A4CA-4096-BB2D-14279D118B91}" destId="{268F11AF-D547-4D91-B17F-8016552FCAEA}" srcOrd="1" destOrd="0" presId="urn:microsoft.com/office/officeart/2005/8/layout/process1"/>
    <dgm:cxn modelId="{0AAC00ED-CB6D-40FB-9CCB-73CF78468C75}" type="presOf" srcId="{29F3520E-28FA-4539-B8A9-0B606A5D6354}" destId="{0E328A44-9D19-431E-A1D8-8BC4E0FFF7D7}" srcOrd="0" destOrd="0" presId="urn:microsoft.com/office/officeart/2005/8/layout/process1"/>
    <dgm:cxn modelId="{4EA4C6F3-7DD5-4646-8E93-EBD436356979}" srcId="{514AC483-FDF2-48A3-BA62-B5CA879B14C1}" destId="{987180F3-A5F6-4D1E-9C37-5A22B547CE13}" srcOrd="2" destOrd="0" parTransId="{2E2C2AC5-9A57-4D01-84CC-D6D57965D49F}" sibTransId="{54280B06-4989-420B-82DA-350D80B40A00}"/>
    <dgm:cxn modelId="{F715A2F5-8646-43C4-89D4-073AD742C143}" type="presOf" srcId="{987180F3-A5F6-4D1E-9C37-5A22B547CE13}" destId="{76541660-BC13-4938-ADAF-18C5E610E410}" srcOrd="0" destOrd="0" presId="urn:microsoft.com/office/officeart/2005/8/layout/process1"/>
    <dgm:cxn modelId="{67F21737-9FFD-49C6-B476-D59A39810DFD}" type="presParOf" srcId="{8A84B1F5-15F6-44D6-BEF7-D08FBF94204C}" destId="{C9FE07E7-2221-4DBE-9AFD-E9A32EB61FBD}" srcOrd="0" destOrd="0" presId="urn:microsoft.com/office/officeart/2005/8/layout/process1"/>
    <dgm:cxn modelId="{D2F1988B-DDD9-4AEE-AAFC-B6FD5DA214D3}" type="presParOf" srcId="{8A84B1F5-15F6-44D6-BEF7-D08FBF94204C}" destId="{80EE1BCC-2875-4395-99E8-5EEC12C4DF19}" srcOrd="1" destOrd="0" presId="urn:microsoft.com/office/officeart/2005/8/layout/process1"/>
    <dgm:cxn modelId="{AC81B880-454C-45F8-B40D-E0915855B862}" type="presParOf" srcId="{80EE1BCC-2875-4395-99E8-5EEC12C4DF19}" destId="{268F11AF-D547-4D91-B17F-8016552FCAEA}" srcOrd="0" destOrd="0" presId="urn:microsoft.com/office/officeart/2005/8/layout/process1"/>
    <dgm:cxn modelId="{D27EF451-1E12-4681-B6FA-188A93B47326}" type="presParOf" srcId="{8A84B1F5-15F6-44D6-BEF7-D08FBF94204C}" destId="{92D2C748-F8EB-40B8-A9D9-B2AA7E4C4269}" srcOrd="2" destOrd="0" presId="urn:microsoft.com/office/officeart/2005/8/layout/process1"/>
    <dgm:cxn modelId="{6C458FB0-D83B-4C69-B4B6-C2F2BE79B033}" type="presParOf" srcId="{8A84B1F5-15F6-44D6-BEF7-D08FBF94204C}" destId="{0E328A44-9D19-431E-A1D8-8BC4E0FFF7D7}" srcOrd="3" destOrd="0" presId="urn:microsoft.com/office/officeart/2005/8/layout/process1"/>
    <dgm:cxn modelId="{AFC55CE7-1218-4539-9653-CAB87B099C92}" type="presParOf" srcId="{0E328A44-9D19-431E-A1D8-8BC4E0FFF7D7}" destId="{1A20CCEE-0D0D-4545-B97B-865E30A64D1B}" srcOrd="0" destOrd="0" presId="urn:microsoft.com/office/officeart/2005/8/layout/process1"/>
    <dgm:cxn modelId="{09F4FB49-D758-4B62-A5B2-1C92EE9FA1A8}" type="presParOf" srcId="{8A84B1F5-15F6-44D6-BEF7-D08FBF94204C}" destId="{76541660-BC13-4938-ADAF-18C5E610E41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AC483-FDF2-48A3-BA62-B5CA879B14C1}" type="doc">
      <dgm:prSet loTypeId="urn:microsoft.com/office/officeart/2005/8/layout/process1" loCatId="process" qsTypeId="urn:microsoft.com/office/officeart/2005/8/quickstyle/simple4" qsCatId="simple" csTypeId="urn:microsoft.com/office/officeart/2005/8/colors/accent1_2" csCatId="accent1" phldr="1"/>
      <dgm:spPr/>
    </dgm:pt>
    <dgm:pt modelId="{2BB86829-71A7-4E84-8F74-E069AF071022}">
      <dgm:prSet phldrT="[Text]"/>
      <dgm:spPr/>
      <dgm:t>
        <a:bodyPr/>
        <a:lstStyle/>
        <a:p>
          <a:r>
            <a:rPr lang="en-US" b="1" dirty="0">
              <a:latin typeface="+mn-lt"/>
              <a:ea typeface="Adobe Fan Heiti Std B" panose="020B0700000000000000" pitchFamily="34" charset="-128"/>
            </a:rPr>
            <a:t>Come up with alternatives: what is Plan B if you get a “no”?</a:t>
          </a:r>
        </a:p>
        <a:p>
          <a:r>
            <a:rPr lang="en-US" b="1" dirty="0">
              <a:latin typeface="+mn-lt"/>
              <a:ea typeface="Adobe Fan Heiti Std B" panose="020B0700000000000000" pitchFamily="34" charset="-128"/>
            </a:rPr>
            <a:t>(no doesn’t mean never)</a:t>
          </a:r>
        </a:p>
      </dgm:t>
    </dgm:pt>
    <dgm:pt modelId="{27AFDD0C-C6F7-4EEA-B20A-8FECA6428321}" type="parTrans" cxnId="{C506A73B-1536-4A10-9AF1-B40D393D8D30}">
      <dgm:prSet/>
      <dgm:spPr/>
      <dgm:t>
        <a:bodyPr/>
        <a:lstStyle/>
        <a:p>
          <a:endParaRPr lang="en-US"/>
        </a:p>
      </dgm:t>
    </dgm:pt>
    <dgm:pt modelId="{B2295D66-A4CA-4096-BB2D-14279D118B91}" type="sibTrans" cxnId="{C506A73B-1536-4A10-9AF1-B40D393D8D30}">
      <dgm:prSet/>
      <dgm:spPr/>
      <dgm:t>
        <a:bodyPr/>
        <a:lstStyle/>
        <a:p>
          <a:endParaRPr lang="en-US" dirty="0"/>
        </a:p>
      </dgm:t>
    </dgm:pt>
    <dgm:pt modelId="{F80589AA-EC0D-450F-A062-3798635CA559}">
      <dgm:prSet phldrT="[Text]"/>
      <dgm:spPr/>
      <dgm:t>
        <a:bodyPr/>
        <a:lstStyle/>
        <a:p>
          <a:r>
            <a:rPr lang="en-US" b="1" dirty="0">
              <a:latin typeface="+mn-lt"/>
              <a:ea typeface="Adobe Fan Heiti Std B" panose="020B0700000000000000" pitchFamily="34" charset="-128"/>
            </a:rPr>
            <a:t>Ask for more than what you want</a:t>
          </a:r>
          <a:endParaRPr lang="en-US" dirty="0">
            <a:latin typeface="+mn-lt"/>
            <a:ea typeface="Adobe Fan Heiti Std B" panose="020B0700000000000000" pitchFamily="34" charset="-128"/>
          </a:endParaRPr>
        </a:p>
      </dgm:t>
    </dgm:pt>
    <dgm:pt modelId="{B1E4A9DE-B2CF-40E7-A7A9-6A4BB39EF954}" type="parTrans" cxnId="{7277D283-02FC-4F77-974B-44B535882263}">
      <dgm:prSet/>
      <dgm:spPr/>
      <dgm:t>
        <a:bodyPr/>
        <a:lstStyle/>
        <a:p>
          <a:endParaRPr lang="en-US"/>
        </a:p>
      </dgm:t>
    </dgm:pt>
    <dgm:pt modelId="{29F3520E-28FA-4539-B8A9-0B606A5D6354}" type="sibTrans" cxnId="{7277D283-02FC-4F77-974B-44B535882263}">
      <dgm:prSet/>
      <dgm:spPr/>
      <dgm:t>
        <a:bodyPr/>
        <a:lstStyle/>
        <a:p>
          <a:endParaRPr lang="en-US" dirty="0"/>
        </a:p>
      </dgm:t>
    </dgm:pt>
    <dgm:pt modelId="{987180F3-A5F6-4D1E-9C37-5A22B547CE13}">
      <dgm:prSet phldrT="[Text]"/>
      <dgm:spPr/>
      <dgm:t>
        <a:bodyPr/>
        <a:lstStyle/>
        <a:p>
          <a:r>
            <a:rPr lang="en-US" b="1" dirty="0">
              <a:latin typeface="+mn-lt"/>
              <a:ea typeface="Adobe Fan Heiti Std B" panose="020B0700000000000000" pitchFamily="34" charset="-128"/>
            </a:rPr>
            <a:t>Determine with whom you should be negotiating with</a:t>
          </a:r>
          <a:endParaRPr lang="en-US" dirty="0">
            <a:latin typeface="+mn-lt"/>
            <a:ea typeface="Adobe Fan Heiti Std B" panose="020B0700000000000000" pitchFamily="34" charset="-128"/>
          </a:endParaRPr>
        </a:p>
      </dgm:t>
    </dgm:pt>
    <dgm:pt modelId="{2E2C2AC5-9A57-4D01-84CC-D6D57965D49F}" type="parTrans" cxnId="{4EA4C6F3-7DD5-4646-8E93-EBD436356979}">
      <dgm:prSet/>
      <dgm:spPr/>
      <dgm:t>
        <a:bodyPr/>
        <a:lstStyle/>
        <a:p>
          <a:endParaRPr lang="en-US"/>
        </a:p>
      </dgm:t>
    </dgm:pt>
    <dgm:pt modelId="{54280B06-4989-420B-82DA-350D80B40A00}" type="sibTrans" cxnId="{4EA4C6F3-7DD5-4646-8E93-EBD436356979}">
      <dgm:prSet/>
      <dgm:spPr/>
      <dgm:t>
        <a:bodyPr/>
        <a:lstStyle/>
        <a:p>
          <a:endParaRPr lang="en-US"/>
        </a:p>
      </dgm:t>
    </dgm:pt>
    <dgm:pt modelId="{8A84B1F5-15F6-44D6-BEF7-D08FBF94204C}" type="pres">
      <dgm:prSet presAssocID="{514AC483-FDF2-48A3-BA62-B5CA879B14C1}" presName="Name0" presStyleCnt="0">
        <dgm:presLayoutVars>
          <dgm:dir/>
          <dgm:resizeHandles val="exact"/>
        </dgm:presLayoutVars>
      </dgm:prSet>
      <dgm:spPr/>
    </dgm:pt>
    <dgm:pt modelId="{C9FE07E7-2221-4DBE-9AFD-E9A32EB61FBD}" type="pres">
      <dgm:prSet presAssocID="{2BB86829-71A7-4E84-8F74-E069AF071022}" presName="node" presStyleLbl="node1" presStyleIdx="0" presStyleCnt="3" custScaleX="93117" custScaleY="108169" custLinFactNeighborX="-836" custLinFactNeighborY="7090">
        <dgm:presLayoutVars>
          <dgm:bulletEnabled val="1"/>
        </dgm:presLayoutVars>
      </dgm:prSet>
      <dgm:spPr/>
    </dgm:pt>
    <dgm:pt modelId="{80EE1BCC-2875-4395-99E8-5EEC12C4DF19}" type="pres">
      <dgm:prSet presAssocID="{B2295D66-A4CA-4096-BB2D-14279D118B91}" presName="sibTrans" presStyleLbl="sibTrans2D1" presStyleIdx="0" presStyleCnt="2" custAng="0"/>
      <dgm:spPr/>
    </dgm:pt>
    <dgm:pt modelId="{268F11AF-D547-4D91-B17F-8016552FCAEA}" type="pres">
      <dgm:prSet presAssocID="{B2295D66-A4CA-4096-BB2D-14279D118B91}" presName="connectorText" presStyleLbl="sibTrans2D1" presStyleIdx="0" presStyleCnt="2"/>
      <dgm:spPr/>
    </dgm:pt>
    <dgm:pt modelId="{92D2C748-F8EB-40B8-A9D9-B2AA7E4C4269}" type="pres">
      <dgm:prSet presAssocID="{F80589AA-EC0D-450F-A062-3798635CA559}" presName="node" presStyleLbl="node1" presStyleIdx="1" presStyleCnt="3" custScaleX="98027" custScaleY="110747" custLinFactNeighborX="4161" custLinFactNeighborY="4535">
        <dgm:presLayoutVars>
          <dgm:bulletEnabled val="1"/>
        </dgm:presLayoutVars>
      </dgm:prSet>
      <dgm:spPr/>
    </dgm:pt>
    <dgm:pt modelId="{0E328A44-9D19-431E-A1D8-8BC4E0FFF7D7}" type="pres">
      <dgm:prSet presAssocID="{29F3520E-28FA-4539-B8A9-0B606A5D6354}" presName="sibTrans" presStyleLbl="sibTrans2D1" presStyleIdx="1" presStyleCnt="2" custScaleX="108921" custLinFactNeighborX="-3093" custLinFactNeighborY="9588"/>
      <dgm:spPr/>
    </dgm:pt>
    <dgm:pt modelId="{1A20CCEE-0D0D-4545-B97B-865E30A64D1B}" type="pres">
      <dgm:prSet presAssocID="{29F3520E-28FA-4539-B8A9-0B606A5D6354}" presName="connectorText" presStyleLbl="sibTrans2D1" presStyleIdx="1" presStyleCnt="2"/>
      <dgm:spPr/>
    </dgm:pt>
    <dgm:pt modelId="{76541660-BC13-4938-ADAF-18C5E610E410}" type="pres">
      <dgm:prSet presAssocID="{987180F3-A5F6-4D1E-9C37-5A22B547CE13}" presName="node" presStyleLbl="node1" presStyleIdx="2" presStyleCnt="3" custScaleX="95642" custScaleY="113024" custLinFactNeighborX="254" custLinFactNeighborY="8196">
        <dgm:presLayoutVars>
          <dgm:bulletEnabled val="1"/>
        </dgm:presLayoutVars>
      </dgm:prSet>
      <dgm:spPr/>
    </dgm:pt>
  </dgm:ptLst>
  <dgm:cxnLst>
    <dgm:cxn modelId="{5226E913-B279-4A44-B038-B442D42A54A8}" type="presOf" srcId="{514AC483-FDF2-48A3-BA62-B5CA879B14C1}" destId="{8A84B1F5-15F6-44D6-BEF7-D08FBF94204C}" srcOrd="0" destOrd="0" presId="urn:microsoft.com/office/officeart/2005/8/layout/process1"/>
    <dgm:cxn modelId="{F1E9231E-00C5-428A-97C5-FCBCE7859A2C}" type="presOf" srcId="{29F3520E-28FA-4539-B8A9-0B606A5D6354}" destId="{1A20CCEE-0D0D-4545-B97B-865E30A64D1B}" srcOrd="1" destOrd="0" presId="urn:microsoft.com/office/officeart/2005/8/layout/process1"/>
    <dgm:cxn modelId="{C506A73B-1536-4A10-9AF1-B40D393D8D30}" srcId="{514AC483-FDF2-48A3-BA62-B5CA879B14C1}" destId="{2BB86829-71A7-4E84-8F74-E069AF071022}" srcOrd="0" destOrd="0" parTransId="{27AFDD0C-C6F7-4EEA-B20A-8FECA6428321}" sibTransId="{B2295D66-A4CA-4096-BB2D-14279D118B91}"/>
    <dgm:cxn modelId="{89D55581-534A-4346-B54E-5B61EEFDED0C}" type="presOf" srcId="{F80589AA-EC0D-450F-A062-3798635CA559}" destId="{92D2C748-F8EB-40B8-A9D9-B2AA7E4C4269}" srcOrd="0" destOrd="0" presId="urn:microsoft.com/office/officeart/2005/8/layout/process1"/>
    <dgm:cxn modelId="{7277D283-02FC-4F77-974B-44B535882263}" srcId="{514AC483-FDF2-48A3-BA62-B5CA879B14C1}" destId="{F80589AA-EC0D-450F-A062-3798635CA559}" srcOrd="1" destOrd="0" parTransId="{B1E4A9DE-B2CF-40E7-A7A9-6A4BB39EF954}" sibTransId="{29F3520E-28FA-4539-B8A9-0B606A5D6354}"/>
    <dgm:cxn modelId="{36B9DCAF-F6B8-4516-AE8B-02FC83547E0E}" type="presOf" srcId="{B2295D66-A4CA-4096-BB2D-14279D118B91}" destId="{80EE1BCC-2875-4395-99E8-5EEC12C4DF19}" srcOrd="0" destOrd="0" presId="urn:microsoft.com/office/officeart/2005/8/layout/process1"/>
    <dgm:cxn modelId="{009A39DB-33F9-43B4-B4A1-CC89E58718FE}" type="presOf" srcId="{2BB86829-71A7-4E84-8F74-E069AF071022}" destId="{C9FE07E7-2221-4DBE-9AFD-E9A32EB61FBD}" srcOrd="0" destOrd="0" presId="urn:microsoft.com/office/officeart/2005/8/layout/process1"/>
    <dgm:cxn modelId="{319693EA-89D0-415B-8FCF-60CF583A8912}" type="presOf" srcId="{B2295D66-A4CA-4096-BB2D-14279D118B91}" destId="{268F11AF-D547-4D91-B17F-8016552FCAEA}" srcOrd="1" destOrd="0" presId="urn:microsoft.com/office/officeart/2005/8/layout/process1"/>
    <dgm:cxn modelId="{0AAC00ED-CB6D-40FB-9CCB-73CF78468C75}" type="presOf" srcId="{29F3520E-28FA-4539-B8A9-0B606A5D6354}" destId="{0E328A44-9D19-431E-A1D8-8BC4E0FFF7D7}" srcOrd="0" destOrd="0" presId="urn:microsoft.com/office/officeart/2005/8/layout/process1"/>
    <dgm:cxn modelId="{4EA4C6F3-7DD5-4646-8E93-EBD436356979}" srcId="{514AC483-FDF2-48A3-BA62-B5CA879B14C1}" destId="{987180F3-A5F6-4D1E-9C37-5A22B547CE13}" srcOrd="2" destOrd="0" parTransId="{2E2C2AC5-9A57-4D01-84CC-D6D57965D49F}" sibTransId="{54280B06-4989-420B-82DA-350D80B40A00}"/>
    <dgm:cxn modelId="{F715A2F5-8646-43C4-89D4-073AD742C143}" type="presOf" srcId="{987180F3-A5F6-4D1E-9C37-5A22B547CE13}" destId="{76541660-BC13-4938-ADAF-18C5E610E410}" srcOrd="0" destOrd="0" presId="urn:microsoft.com/office/officeart/2005/8/layout/process1"/>
    <dgm:cxn modelId="{67F21737-9FFD-49C6-B476-D59A39810DFD}" type="presParOf" srcId="{8A84B1F5-15F6-44D6-BEF7-D08FBF94204C}" destId="{C9FE07E7-2221-4DBE-9AFD-E9A32EB61FBD}" srcOrd="0" destOrd="0" presId="urn:microsoft.com/office/officeart/2005/8/layout/process1"/>
    <dgm:cxn modelId="{D2F1988B-DDD9-4AEE-AAFC-B6FD5DA214D3}" type="presParOf" srcId="{8A84B1F5-15F6-44D6-BEF7-D08FBF94204C}" destId="{80EE1BCC-2875-4395-99E8-5EEC12C4DF19}" srcOrd="1" destOrd="0" presId="urn:microsoft.com/office/officeart/2005/8/layout/process1"/>
    <dgm:cxn modelId="{AC81B880-454C-45F8-B40D-E0915855B862}" type="presParOf" srcId="{80EE1BCC-2875-4395-99E8-5EEC12C4DF19}" destId="{268F11AF-D547-4D91-B17F-8016552FCAEA}" srcOrd="0" destOrd="0" presId="urn:microsoft.com/office/officeart/2005/8/layout/process1"/>
    <dgm:cxn modelId="{D27EF451-1E12-4681-B6FA-188A93B47326}" type="presParOf" srcId="{8A84B1F5-15F6-44D6-BEF7-D08FBF94204C}" destId="{92D2C748-F8EB-40B8-A9D9-B2AA7E4C4269}" srcOrd="2" destOrd="0" presId="urn:microsoft.com/office/officeart/2005/8/layout/process1"/>
    <dgm:cxn modelId="{6C458FB0-D83B-4C69-B4B6-C2F2BE79B033}" type="presParOf" srcId="{8A84B1F5-15F6-44D6-BEF7-D08FBF94204C}" destId="{0E328A44-9D19-431E-A1D8-8BC4E0FFF7D7}" srcOrd="3" destOrd="0" presId="urn:microsoft.com/office/officeart/2005/8/layout/process1"/>
    <dgm:cxn modelId="{AFC55CE7-1218-4539-9653-CAB87B099C92}" type="presParOf" srcId="{0E328A44-9D19-431E-A1D8-8BC4E0FFF7D7}" destId="{1A20CCEE-0D0D-4545-B97B-865E30A64D1B}" srcOrd="0" destOrd="0" presId="urn:microsoft.com/office/officeart/2005/8/layout/process1"/>
    <dgm:cxn modelId="{09F4FB49-D758-4B62-A5B2-1C92EE9FA1A8}" type="presParOf" srcId="{8A84B1F5-15F6-44D6-BEF7-D08FBF94204C}" destId="{76541660-BC13-4938-ADAF-18C5E610E41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AC483-FDF2-48A3-BA62-B5CA879B14C1}" type="doc">
      <dgm:prSet loTypeId="urn:microsoft.com/office/officeart/2005/8/layout/process1" loCatId="process" qsTypeId="urn:microsoft.com/office/officeart/2005/8/quickstyle/simple4" qsCatId="simple" csTypeId="urn:microsoft.com/office/officeart/2005/8/colors/accent1_2" csCatId="accent1" phldr="1"/>
      <dgm:spPr/>
    </dgm:pt>
    <dgm:pt modelId="{2BB86829-71A7-4E84-8F74-E069AF071022}">
      <dgm:prSet phldrT="[Text]" custT="1"/>
      <dgm:spPr/>
      <dgm:t>
        <a:bodyPr/>
        <a:lstStyle/>
        <a:p>
          <a:r>
            <a:rPr lang="en-US" sz="1600" b="1" dirty="0">
              <a:latin typeface="+mn-lt"/>
              <a:ea typeface="Adobe Fan Heiti Std B" panose="020B0700000000000000" pitchFamily="34" charset="-128"/>
            </a:rPr>
            <a:t>Most negotiating should be done in person or by phone; some cases can be done by email but rare</a:t>
          </a:r>
        </a:p>
      </dgm:t>
    </dgm:pt>
    <dgm:pt modelId="{27AFDD0C-C6F7-4EEA-B20A-8FECA6428321}" type="parTrans" cxnId="{C506A73B-1536-4A10-9AF1-B40D393D8D30}">
      <dgm:prSet/>
      <dgm:spPr/>
      <dgm:t>
        <a:bodyPr/>
        <a:lstStyle/>
        <a:p>
          <a:endParaRPr lang="en-US"/>
        </a:p>
      </dgm:t>
    </dgm:pt>
    <dgm:pt modelId="{B2295D66-A4CA-4096-BB2D-14279D118B91}" type="sibTrans" cxnId="{C506A73B-1536-4A10-9AF1-B40D393D8D30}">
      <dgm:prSet/>
      <dgm:spPr/>
      <dgm:t>
        <a:bodyPr/>
        <a:lstStyle/>
        <a:p>
          <a:endParaRPr lang="en-US" dirty="0"/>
        </a:p>
      </dgm:t>
    </dgm:pt>
    <dgm:pt modelId="{F80589AA-EC0D-450F-A062-3798635CA559}">
      <dgm:prSet phldrT="[Text]" custT="1"/>
      <dgm:spPr/>
      <dgm:t>
        <a:bodyPr/>
        <a:lstStyle/>
        <a:p>
          <a:r>
            <a:rPr lang="en-US" sz="1200" b="1" dirty="0">
              <a:latin typeface="+mn-lt"/>
              <a:ea typeface="Adobe Fan Heiti Std B" panose="020B0700000000000000" pitchFamily="34" charset="-128"/>
            </a:rPr>
            <a:t>Get in a positive mindset before talk</a:t>
          </a:r>
        </a:p>
      </dgm:t>
    </dgm:pt>
    <dgm:pt modelId="{B1E4A9DE-B2CF-40E7-A7A9-6A4BB39EF954}" type="parTrans" cxnId="{7277D283-02FC-4F77-974B-44B535882263}">
      <dgm:prSet/>
      <dgm:spPr/>
      <dgm:t>
        <a:bodyPr/>
        <a:lstStyle/>
        <a:p>
          <a:endParaRPr lang="en-US"/>
        </a:p>
      </dgm:t>
    </dgm:pt>
    <dgm:pt modelId="{29F3520E-28FA-4539-B8A9-0B606A5D6354}" type="sibTrans" cxnId="{7277D283-02FC-4F77-974B-44B535882263}">
      <dgm:prSet/>
      <dgm:spPr/>
      <dgm:t>
        <a:bodyPr/>
        <a:lstStyle/>
        <a:p>
          <a:endParaRPr lang="en-US"/>
        </a:p>
      </dgm:t>
    </dgm:pt>
    <dgm:pt modelId="{987180F3-A5F6-4D1E-9C37-5A22B547CE13}">
      <dgm:prSet phldrT="[Text]" custT="1"/>
      <dgm:spPr/>
      <dgm:t>
        <a:bodyPr/>
        <a:lstStyle/>
        <a:p>
          <a:r>
            <a:rPr lang="en-US" sz="1200" b="1" dirty="0">
              <a:latin typeface="+mn-lt"/>
              <a:ea typeface="Adobe Fan Heiti Std B" panose="020B0700000000000000" pitchFamily="34" charset="-128"/>
              <a:cs typeface="Times New Roman" panose="02020603050405020304" pitchFamily="18" charset="0"/>
            </a:rPr>
            <a:t>Imagine you are negotiating for a friend</a:t>
          </a:r>
          <a:endParaRPr lang="en-US" sz="1200" b="1" dirty="0">
            <a:latin typeface="+mn-lt"/>
            <a:ea typeface="Adobe Fan Heiti Std B" panose="020B0700000000000000" pitchFamily="34" charset="-128"/>
          </a:endParaRPr>
        </a:p>
      </dgm:t>
    </dgm:pt>
    <dgm:pt modelId="{2E2C2AC5-9A57-4D01-84CC-D6D57965D49F}" type="parTrans" cxnId="{4EA4C6F3-7DD5-4646-8E93-EBD436356979}">
      <dgm:prSet/>
      <dgm:spPr/>
      <dgm:t>
        <a:bodyPr/>
        <a:lstStyle/>
        <a:p>
          <a:endParaRPr lang="en-US"/>
        </a:p>
      </dgm:t>
    </dgm:pt>
    <dgm:pt modelId="{54280B06-4989-420B-82DA-350D80B40A00}" type="sibTrans" cxnId="{4EA4C6F3-7DD5-4646-8E93-EBD436356979}">
      <dgm:prSet/>
      <dgm:spPr/>
      <dgm:t>
        <a:bodyPr/>
        <a:lstStyle/>
        <a:p>
          <a:endParaRPr lang="en-US"/>
        </a:p>
      </dgm:t>
    </dgm:pt>
    <dgm:pt modelId="{006D69E5-1DE4-4996-948D-4F457465734C}">
      <dgm:prSet phldrT="[Text]" custT="1"/>
      <dgm:spPr/>
      <dgm:t>
        <a:bodyPr/>
        <a:lstStyle/>
        <a:p>
          <a:r>
            <a:rPr lang="en-US" sz="1600" b="1" dirty="0">
              <a:latin typeface="+mn-lt"/>
              <a:ea typeface="Adobe Fan Heiti Std B" panose="020B0700000000000000" pitchFamily="34" charset="-128"/>
              <a:cs typeface="Times New Roman" panose="02020603050405020304" pitchFamily="18" charset="0"/>
            </a:rPr>
            <a:t>Always get final offer/decision in writing</a:t>
          </a:r>
          <a:endParaRPr lang="en-US" sz="1600" dirty="0">
            <a:latin typeface="+mn-lt"/>
            <a:ea typeface="Adobe Fan Heiti Std B" panose="020B0700000000000000" pitchFamily="34" charset="-128"/>
          </a:endParaRPr>
        </a:p>
      </dgm:t>
    </dgm:pt>
    <dgm:pt modelId="{DEC162D7-1FD1-45B4-9248-7A965BE6EB24}" type="parTrans" cxnId="{CAC48A31-81B6-4506-80A6-F0B6A4F152B4}">
      <dgm:prSet/>
      <dgm:spPr/>
      <dgm:t>
        <a:bodyPr/>
        <a:lstStyle/>
        <a:p>
          <a:endParaRPr lang="en-US"/>
        </a:p>
      </dgm:t>
    </dgm:pt>
    <dgm:pt modelId="{92575CFF-8753-4765-B417-35CAC589AAF8}" type="sibTrans" cxnId="{CAC48A31-81B6-4506-80A6-F0B6A4F152B4}">
      <dgm:prSet/>
      <dgm:spPr/>
      <dgm:t>
        <a:bodyPr/>
        <a:lstStyle/>
        <a:p>
          <a:endParaRPr lang="en-US"/>
        </a:p>
      </dgm:t>
    </dgm:pt>
    <dgm:pt modelId="{CFE753CB-1984-4845-BD2A-25C689447933}">
      <dgm:prSet phldrT="[Text]" custT="1"/>
      <dgm:spPr/>
      <dgm:t>
        <a:bodyPr/>
        <a:lstStyle/>
        <a:p>
          <a:r>
            <a:rPr lang="en-US" sz="1200" b="1" dirty="0">
              <a:latin typeface="+mn-lt"/>
              <a:ea typeface="Adobe Fan Heiti Std B" panose="020B0700000000000000" pitchFamily="34" charset="-128"/>
              <a:cs typeface="Times New Roman" panose="02020603050405020304" pitchFamily="18" charset="0"/>
            </a:rPr>
            <a:t>Create a mantra “I am worth it. I am valued”</a:t>
          </a:r>
          <a:endParaRPr lang="en-US" sz="1200" b="1" dirty="0">
            <a:latin typeface="+mn-lt"/>
            <a:ea typeface="Adobe Fan Heiti Std B" panose="020B0700000000000000" pitchFamily="34" charset="-128"/>
          </a:endParaRPr>
        </a:p>
      </dgm:t>
    </dgm:pt>
    <dgm:pt modelId="{8A1E2A5E-5732-4C20-94A3-C1751B859472}" type="parTrans" cxnId="{E1B3E748-CB4B-403F-9823-077700ACA478}">
      <dgm:prSet/>
      <dgm:spPr/>
      <dgm:t>
        <a:bodyPr/>
        <a:lstStyle/>
        <a:p>
          <a:endParaRPr lang="en-US"/>
        </a:p>
      </dgm:t>
    </dgm:pt>
    <dgm:pt modelId="{D5FD0172-EB8D-402A-BE19-7608935CEC08}" type="sibTrans" cxnId="{E1B3E748-CB4B-403F-9823-077700ACA478}">
      <dgm:prSet/>
      <dgm:spPr/>
      <dgm:t>
        <a:bodyPr/>
        <a:lstStyle/>
        <a:p>
          <a:endParaRPr lang="en-US"/>
        </a:p>
      </dgm:t>
    </dgm:pt>
    <dgm:pt modelId="{B4D58E20-73F2-4B8B-863E-3C4DFFE8EACE}">
      <dgm:prSet phldrT="[Text]" custT="1"/>
      <dgm:spPr/>
      <dgm:t>
        <a:bodyPr/>
        <a:lstStyle/>
        <a:p>
          <a:r>
            <a:rPr lang="en-US" sz="1200" b="1" dirty="0">
              <a:latin typeface="+mn-lt"/>
              <a:ea typeface="Adobe Fan Heiti Std B" panose="020B0700000000000000" pitchFamily="34" charset="-128"/>
              <a:cs typeface="Times New Roman" panose="02020603050405020304" pitchFamily="18" charset="0"/>
            </a:rPr>
            <a:t>Recall times when you've been assertive in past </a:t>
          </a:r>
          <a:endParaRPr lang="en-US" sz="1200" b="1" dirty="0">
            <a:latin typeface="+mn-lt"/>
            <a:ea typeface="Adobe Fan Heiti Std B" panose="020B0700000000000000" pitchFamily="34" charset="-128"/>
          </a:endParaRPr>
        </a:p>
      </dgm:t>
    </dgm:pt>
    <dgm:pt modelId="{2BC4008A-1CC5-4C85-85F7-00F251AD47A6}" type="parTrans" cxnId="{1FA39E16-06E1-4FBA-AC3E-AD3705271DB9}">
      <dgm:prSet/>
      <dgm:spPr/>
      <dgm:t>
        <a:bodyPr/>
        <a:lstStyle/>
        <a:p>
          <a:endParaRPr lang="en-US"/>
        </a:p>
      </dgm:t>
    </dgm:pt>
    <dgm:pt modelId="{EC4608C3-474D-4561-8312-B47F02969C45}" type="sibTrans" cxnId="{1FA39E16-06E1-4FBA-AC3E-AD3705271DB9}">
      <dgm:prSet/>
      <dgm:spPr/>
      <dgm:t>
        <a:bodyPr/>
        <a:lstStyle/>
        <a:p>
          <a:endParaRPr lang="en-US"/>
        </a:p>
      </dgm:t>
    </dgm:pt>
    <dgm:pt modelId="{8A84B1F5-15F6-44D6-BEF7-D08FBF94204C}" type="pres">
      <dgm:prSet presAssocID="{514AC483-FDF2-48A3-BA62-B5CA879B14C1}" presName="Name0" presStyleCnt="0">
        <dgm:presLayoutVars>
          <dgm:dir/>
          <dgm:resizeHandles val="exact"/>
        </dgm:presLayoutVars>
      </dgm:prSet>
      <dgm:spPr/>
    </dgm:pt>
    <dgm:pt modelId="{C9FE07E7-2221-4DBE-9AFD-E9A32EB61FBD}" type="pres">
      <dgm:prSet presAssocID="{2BB86829-71A7-4E84-8F74-E069AF071022}" presName="node" presStyleLbl="node1" presStyleIdx="0" presStyleCnt="3" custLinFactNeighborX="-138" custLinFactNeighborY="2231">
        <dgm:presLayoutVars>
          <dgm:bulletEnabled val="1"/>
        </dgm:presLayoutVars>
      </dgm:prSet>
      <dgm:spPr/>
    </dgm:pt>
    <dgm:pt modelId="{80EE1BCC-2875-4395-99E8-5EEC12C4DF19}" type="pres">
      <dgm:prSet presAssocID="{B2295D66-A4CA-4096-BB2D-14279D118B91}" presName="sibTrans" presStyleLbl="sibTrans2D1" presStyleIdx="0" presStyleCnt="2" custAng="0"/>
      <dgm:spPr/>
    </dgm:pt>
    <dgm:pt modelId="{268F11AF-D547-4D91-B17F-8016552FCAEA}" type="pres">
      <dgm:prSet presAssocID="{B2295D66-A4CA-4096-BB2D-14279D118B91}" presName="connectorText" presStyleLbl="sibTrans2D1" presStyleIdx="0" presStyleCnt="2"/>
      <dgm:spPr/>
    </dgm:pt>
    <dgm:pt modelId="{92D2C748-F8EB-40B8-A9D9-B2AA7E4C4269}" type="pres">
      <dgm:prSet presAssocID="{F80589AA-EC0D-450F-A062-3798635CA559}" presName="node" presStyleLbl="node1" presStyleIdx="1" presStyleCnt="3" custScaleX="106261" custScaleY="106573" custLinFactNeighborX="1192" custLinFactNeighborY="1266">
        <dgm:presLayoutVars>
          <dgm:bulletEnabled val="1"/>
        </dgm:presLayoutVars>
      </dgm:prSet>
      <dgm:spPr/>
    </dgm:pt>
    <dgm:pt modelId="{0E328A44-9D19-431E-A1D8-8BC4E0FFF7D7}" type="pres">
      <dgm:prSet presAssocID="{29F3520E-28FA-4539-B8A9-0B606A5D6354}" presName="sibTrans" presStyleLbl="sibTrans2D1" presStyleIdx="1" presStyleCnt="2"/>
      <dgm:spPr/>
    </dgm:pt>
    <dgm:pt modelId="{1A20CCEE-0D0D-4545-B97B-865E30A64D1B}" type="pres">
      <dgm:prSet presAssocID="{29F3520E-28FA-4539-B8A9-0B606A5D6354}" presName="connectorText" presStyleLbl="sibTrans2D1" presStyleIdx="1" presStyleCnt="2"/>
      <dgm:spPr/>
    </dgm:pt>
    <dgm:pt modelId="{59D598D3-0F6A-4553-9E3E-3F61EFE038ED}" type="pres">
      <dgm:prSet presAssocID="{006D69E5-1DE4-4996-948D-4F457465734C}" presName="node" presStyleLbl="node1" presStyleIdx="2" presStyleCnt="3" custScaleX="104354" custScaleY="98468" custLinFactNeighborX="22" custLinFactNeighborY="-320">
        <dgm:presLayoutVars>
          <dgm:bulletEnabled val="1"/>
        </dgm:presLayoutVars>
      </dgm:prSet>
      <dgm:spPr/>
    </dgm:pt>
  </dgm:ptLst>
  <dgm:cxnLst>
    <dgm:cxn modelId="{5876540B-6D85-4DA5-B92F-58E4801F5BA1}" type="presOf" srcId="{B4D58E20-73F2-4B8B-863E-3C4DFFE8EACE}" destId="{92D2C748-F8EB-40B8-A9D9-B2AA7E4C4269}" srcOrd="0" destOrd="3" presId="urn:microsoft.com/office/officeart/2005/8/layout/process1"/>
    <dgm:cxn modelId="{5226E913-B279-4A44-B038-B442D42A54A8}" type="presOf" srcId="{514AC483-FDF2-48A3-BA62-B5CA879B14C1}" destId="{8A84B1F5-15F6-44D6-BEF7-D08FBF94204C}" srcOrd="0" destOrd="0" presId="urn:microsoft.com/office/officeart/2005/8/layout/process1"/>
    <dgm:cxn modelId="{1FA39E16-06E1-4FBA-AC3E-AD3705271DB9}" srcId="{F80589AA-EC0D-450F-A062-3798635CA559}" destId="{B4D58E20-73F2-4B8B-863E-3C4DFFE8EACE}" srcOrd="2" destOrd="0" parTransId="{2BC4008A-1CC5-4C85-85F7-00F251AD47A6}" sibTransId="{EC4608C3-474D-4561-8312-B47F02969C45}"/>
    <dgm:cxn modelId="{F1E9231E-00C5-428A-97C5-FCBCE7859A2C}" type="presOf" srcId="{29F3520E-28FA-4539-B8A9-0B606A5D6354}" destId="{1A20CCEE-0D0D-4545-B97B-865E30A64D1B}" srcOrd="1" destOrd="0" presId="urn:microsoft.com/office/officeart/2005/8/layout/process1"/>
    <dgm:cxn modelId="{F5409326-3A54-4C5B-B8BC-80B5BD6C6E68}" type="presOf" srcId="{006D69E5-1DE4-4996-948D-4F457465734C}" destId="{59D598D3-0F6A-4553-9E3E-3F61EFE038ED}" srcOrd="0" destOrd="0" presId="urn:microsoft.com/office/officeart/2005/8/layout/process1"/>
    <dgm:cxn modelId="{CAC48A31-81B6-4506-80A6-F0B6A4F152B4}" srcId="{514AC483-FDF2-48A3-BA62-B5CA879B14C1}" destId="{006D69E5-1DE4-4996-948D-4F457465734C}" srcOrd="2" destOrd="0" parTransId="{DEC162D7-1FD1-45B4-9248-7A965BE6EB24}" sibTransId="{92575CFF-8753-4765-B417-35CAC589AAF8}"/>
    <dgm:cxn modelId="{92E8A137-48C0-4083-AFC5-A5D4FB309559}" type="presOf" srcId="{987180F3-A5F6-4D1E-9C37-5A22B547CE13}" destId="{92D2C748-F8EB-40B8-A9D9-B2AA7E4C4269}" srcOrd="0" destOrd="1" presId="urn:microsoft.com/office/officeart/2005/8/layout/process1"/>
    <dgm:cxn modelId="{C506A73B-1536-4A10-9AF1-B40D393D8D30}" srcId="{514AC483-FDF2-48A3-BA62-B5CA879B14C1}" destId="{2BB86829-71A7-4E84-8F74-E069AF071022}" srcOrd="0" destOrd="0" parTransId="{27AFDD0C-C6F7-4EEA-B20A-8FECA6428321}" sibTransId="{B2295D66-A4CA-4096-BB2D-14279D118B91}"/>
    <dgm:cxn modelId="{E1B3E748-CB4B-403F-9823-077700ACA478}" srcId="{F80589AA-EC0D-450F-A062-3798635CA559}" destId="{CFE753CB-1984-4845-BD2A-25C689447933}" srcOrd="1" destOrd="0" parTransId="{8A1E2A5E-5732-4C20-94A3-C1751B859472}" sibTransId="{D5FD0172-EB8D-402A-BE19-7608935CEC08}"/>
    <dgm:cxn modelId="{3C87F357-F78E-4AAD-8527-C8C06BA22117}" type="presOf" srcId="{CFE753CB-1984-4845-BD2A-25C689447933}" destId="{92D2C748-F8EB-40B8-A9D9-B2AA7E4C4269}" srcOrd="0" destOrd="2" presId="urn:microsoft.com/office/officeart/2005/8/layout/process1"/>
    <dgm:cxn modelId="{89D55581-534A-4346-B54E-5B61EEFDED0C}" type="presOf" srcId="{F80589AA-EC0D-450F-A062-3798635CA559}" destId="{92D2C748-F8EB-40B8-A9D9-B2AA7E4C4269}" srcOrd="0" destOrd="0" presId="urn:microsoft.com/office/officeart/2005/8/layout/process1"/>
    <dgm:cxn modelId="{7277D283-02FC-4F77-974B-44B535882263}" srcId="{514AC483-FDF2-48A3-BA62-B5CA879B14C1}" destId="{F80589AA-EC0D-450F-A062-3798635CA559}" srcOrd="1" destOrd="0" parTransId="{B1E4A9DE-B2CF-40E7-A7A9-6A4BB39EF954}" sibTransId="{29F3520E-28FA-4539-B8A9-0B606A5D6354}"/>
    <dgm:cxn modelId="{36B9DCAF-F6B8-4516-AE8B-02FC83547E0E}" type="presOf" srcId="{B2295D66-A4CA-4096-BB2D-14279D118B91}" destId="{80EE1BCC-2875-4395-99E8-5EEC12C4DF19}" srcOrd="0" destOrd="0" presId="urn:microsoft.com/office/officeart/2005/8/layout/process1"/>
    <dgm:cxn modelId="{009A39DB-33F9-43B4-B4A1-CC89E58718FE}" type="presOf" srcId="{2BB86829-71A7-4E84-8F74-E069AF071022}" destId="{C9FE07E7-2221-4DBE-9AFD-E9A32EB61FBD}" srcOrd="0" destOrd="0" presId="urn:microsoft.com/office/officeart/2005/8/layout/process1"/>
    <dgm:cxn modelId="{319693EA-89D0-415B-8FCF-60CF583A8912}" type="presOf" srcId="{B2295D66-A4CA-4096-BB2D-14279D118B91}" destId="{268F11AF-D547-4D91-B17F-8016552FCAEA}" srcOrd="1" destOrd="0" presId="urn:microsoft.com/office/officeart/2005/8/layout/process1"/>
    <dgm:cxn modelId="{0AAC00ED-CB6D-40FB-9CCB-73CF78468C75}" type="presOf" srcId="{29F3520E-28FA-4539-B8A9-0B606A5D6354}" destId="{0E328A44-9D19-431E-A1D8-8BC4E0FFF7D7}" srcOrd="0" destOrd="0" presId="urn:microsoft.com/office/officeart/2005/8/layout/process1"/>
    <dgm:cxn modelId="{4EA4C6F3-7DD5-4646-8E93-EBD436356979}" srcId="{F80589AA-EC0D-450F-A062-3798635CA559}" destId="{987180F3-A5F6-4D1E-9C37-5A22B547CE13}" srcOrd="0" destOrd="0" parTransId="{2E2C2AC5-9A57-4D01-84CC-D6D57965D49F}" sibTransId="{54280B06-4989-420B-82DA-350D80B40A00}"/>
    <dgm:cxn modelId="{67F21737-9FFD-49C6-B476-D59A39810DFD}" type="presParOf" srcId="{8A84B1F5-15F6-44D6-BEF7-D08FBF94204C}" destId="{C9FE07E7-2221-4DBE-9AFD-E9A32EB61FBD}" srcOrd="0" destOrd="0" presId="urn:microsoft.com/office/officeart/2005/8/layout/process1"/>
    <dgm:cxn modelId="{D2F1988B-DDD9-4AEE-AAFC-B6FD5DA214D3}" type="presParOf" srcId="{8A84B1F5-15F6-44D6-BEF7-D08FBF94204C}" destId="{80EE1BCC-2875-4395-99E8-5EEC12C4DF19}" srcOrd="1" destOrd="0" presId="urn:microsoft.com/office/officeart/2005/8/layout/process1"/>
    <dgm:cxn modelId="{AC81B880-454C-45F8-B40D-E0915855B862}" type="presParOf" srcId="{80EE1BCC-2875-4395-99E8-5EEC12C4DF19}" destId="{268F11AF-D547-4D91-B17F-8016552FCAEA}" srcOrd="0" destOrd="0" presId="urn:microsoft.com/office/officeart/2005/8/layout/process1"/>
    <dgm:cxn modelId="{D27EF451-1E12-4681-B6FA-188A93B47326}" type="presParOf" srcId="{8A84B1F5-15F6-44D6-BEF7-D08FBF94204C}" destId="{92D2C748-F8EB-40B8-A9D9-B2AA7E4C4269}" srcOrd="2" destOrd="0" presId="urn:microsoft.com/office/officeart/2005/8/layout/process1"/>
    <dgm:cxn modelId="{6C458FB0-D83B-4C69-B4B6-C2F2BE79B033}" type="presParOf" srcId="{8A84B1F5-15F6-44D6-BEF7-D08FBF94204C}" destId="{0E328A44-9D19-431E-A1D8-8BC4E0FFF7D7}" srcOrd="3" destOrd="0" presId="urn:microsoft.com/office/officeart/2005/8/layout/process1"/>
    <dgm:cxn modelId="{AFC55CE7-1218-4539-9653-CAB87B099C92}" type="presParOf" srcId="{0E328A44-9D19-431E-A1D8-8BC4E0FFF7D7}" destId="{1A20CCEE-0D0D-4545-B97B-865E30A64D1B}" srcOrd="0" destOrd="0" presId="urn:microsoft.com/office/officeart/2005/8/layout/process1"/>
    <dgm:cxn modelId="{09D86A89-F2E3-4301-BF05-54A780546E3C}" type="presParOf" srcId="{8A84B1F5-15F6-44D6-BEF7-D08FBF94204C}" destId="{59D598D3-0F6A-4553-9E3E-3F61EFE038E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E07E7-2221-4DBE-9AFD-E9A32EB61FBD}">
      <dsp:nvSpPr>
        <dsp:cNvPr id="0" name=""/>
        <dsp:cNvSpPr/>
      </dsp:nvSpPr>
      <dsp:spPr>
        <a:xfrm>
          <a:off x="0" y="0"/>
          <a:ext cx="1877784" cy="228568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ea typeface="Adobe Fan Heiti Std B" panose="020B0700000000000000" pitchFamily="34" charset="-128"/>
            </a:rPr>
            <a:t>Consider all facets of the job - not only salary</a:t>
          </a:r>
          <a:endParaRPr lang="en-US" sz="1800" kern="1200" dirty="0">
            <a:latin typeface="+mn-lt"/>
            <a:ea typeface="Adobe Fan Heiti Std B" panose="020B0700000000000000" pitchFamily="34" charset="-128"/>
          </a:endParaRPr>
        </a:p>
      </dsp:txBody>
      <dsp:txXfrm>
        <a:off x="54998" y="54998"/>
        <a:ext cx="1767788" cy="2175688"/>
      </dsp:txXfrm>
    </dsp:sp>
    <dsp:sp modelId="{80EE1BCC-2875-4395-99E8-5EEC12C4DF19}">
      <dsp:nvSpPr>
        <dsp:cNvPr id="0" name=""/>
        <dsp:cNvSpPr/>
      </dsp:nvSpPr>
      <dsp:spPr>
        <a:xfrm rot="12653">
          <a:off x="1992704" y="907936"/>
          <a:ext cx="567246" cy="47965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992704" y="1003602"/>
        <a:ext cx="423349" cy="287794"/>
      </dsp:txXfrm>
    </dsp:sp>
    <dsp:sp modelId="{92D2C748-F8EB-40B8-A9D9-B2AA7E4C4269}">
      <dsp:nvSpPr>
        <dsp:cNvPr id="0" name=""/>
        <dsp:cNvSpPr/>
      </dsp:nvSpPr>
      <dsp:spPr>
        <a:xfrm>
          <a:off x="2651653" y="0"/>
          <a:ext cx="1877784" cy="230520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ea typeface="Adobe Fan Heiti Std B" panose="020B0700000000000000" pitchFamily="34" charset="-128"/>
            </a:rPr>
            <a:t>Prepare and plan: conduct research and practice</a:t>
          </a:r>
        </a:p>
      </dsp:txBody>
      <dsp:txXfrm>
        <a:off x="2706651" y="54998"/>
        <a:ext cx="1767788" cy="2195208"/>
      </dsp:txXfrm>
    </dsp:sp>
    <dsp:sp modelId="{0E328A44-9D19-431E-A1D8-8BC4E0FFF7D7}">
      <dsp:nvSpPr>
        <dsp:cNvPr id="0" name=""/>
        <dsp:cNvSpPr/>
      </dsp:nvSpPr>
      <dsp:spPr>
        <a:xfrm rot="12997">
          <a:off x="4589734" y="913520"/>
          <a:ext cx="599034" cy="46569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589734" y="1006394"/>
        <a:ext cx="459327" cy="279414"/>
      </dsp:txXfrm>
    </dsp:sp>
    <dsp:sp modelId="{76541660-BC13-4938-ADAF-18C5E610E410}">
      <dsp:nvSpPr>
        <dsp:cNvPr id="0" name=""/>
        <dsp:cNvSpPr/>
      </dsp:nvSpPr>
      <dsp:spPr>
        <a:xfrm>
          <a:off x="5231493" y="19519"/>
          <a:ext cx="1881033" cy="228568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ea typeface="Adobe Fan Heiti Std B" panose="020B0700000000000000" pitchFamily="34" charset="-128"/>
            </a:rPr>
            <a:t>Always ask yourself: </a:t>
          </a:r>
        </a:p>
        <a:p>
          <a:pPr marL="0" lvl="0" indent="0" algn="ctr" defTabSz="800100">
            <a:lnSpc>
              <a:spcPct val="90000"/>
            </a:lnSpc>
            <a:spcBef>
              <a:spcPct val="0"/>
            </a:spcBef>
            <a:spcAft>
              <a:spcPct val="35000"/>
            </a:spcAft>
            <a:buNone/>
          </a:pPr>
          <a:r>
            <a:rPr lang="en-US" sz="1800" b="1" kern="1200" dirty="0">
              <a:latin typeface="+mn-lt"/>
              <a:ea typeface="Adobe Fan Heiti Std B" panose="020B0700000000000000" pitchFamily="34" charset="-128"/>
            </a:rPr>
            <a:t>How does the employer benefit? What will get him/her to say yes?</a:t>
          </a:r>
        </a:p>
      </dsp:txBody>
      <dsp:txXfrm>
        <a:off x="5286587" y="74613"/>
        <a:ext cx="1770845" cy="2175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E07E7-2221-4DBE-9AFD-E9A32EB61FBD}">
      <dsp:nvSpPr>
        <dsp:cNvPr id="0" name=""/>
        <dsp:cNvSpPr/>
      </dsp:nvSpPr>
      <dsp:spPr>
        <a:xfrm>
          <a:off x="0" y="0"/>
          <a:ext cx="1760837" cy="230520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ea typeface="Adobe Fan Heiti Std B" panose="020B0700000000000000" pitchFamily="34" charset="-128"/>
            </a:rPr>
            <a:t>Come up with alternatives: what is Plan B if you get a “no”?</a:t>
          </a:r>
        </a:p>
        <a:p>
          <a:pPr marL="0" lvl="0" indent="0" algn="ctr" defTabSz="755650">
            <a:lnSpc>
              <a:spcPct val="90000"/>
            </a:lnSpc>
            <a:spcBef>
              <a:spcPct val="0"/>
            </a:spcBef>
            <a:spcAft>
              <a:spcPct val="35000"/>
            </a:spcAft>
            <a:buNone/>
          </a:pPr>
          <a:r>
            <a:rPr lang="en-US" sz="1700" b="1" kern="1200" dirty="0">
              <a:latin typeface="+mn-lt"/>
              <a:ea typeface="Adobe Fan Heiti Std B" panose="020B0700000000000000" pitchFamily="34" charset="-128"/>
            </a:rPr>
            <a:t>(no doesn’t mean never)</a:t>
          </a:r>
        </a:p>
      </dsp:txBody>
      <dsp:txXfrm>
        <a:off x="51573" y="51573"/>
        <a:ext cx="1657691" cy="2202058"/>
      </dsp:txXfrm>
    </dsp:sp>
    <dsp:sp modelId="{80EE1BCC-2875-4395-99E8-5EEC12C4DF19}">
      <dsp:nvSpPr>
        <dsp:cNvPr id="0" name=""/>
        <dsp:cNvSpPr/>
      </dsp:nvSpPr>
      <dsp:spPr>
        <a:xfrm>
          <a:off x="1958574" y="918118"/>
          <a:ext cx="419201" cy="46896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958574" y="1011911"/>
        <a:ext cx="293441" cy="281380"/>
      </dsp:txXfrm>
    </dsp:sp>
    <dsp:sp modelId="{92D2C748-F8EB-40B8-A9D9-B2AA7E4C4269}">
      <dsp:nvSpPr>
        <dsp:cNvPr id="0" name=""/>
        <dsp:cNvSpPr/>
      </dsp:nvSpPr>
      <dsp:spPr>
        <a:xfrm>
          <a:off x="2551784" y="-27470"/>
          <a:ext cx="1853685" cy="236014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ea typeface="Adobe Fan Heiti Std B" panose="020B0700000000000000" pitchFamily="34" charset="-128"/>
            </a:rPr>
            <a:t>Ask for more than what you want</a:t>
          </a:r>
          <a:endParaRPr lang="en-US" sz="1700" kern="1200" dirty="0">
            <a:latin typeface="+mn-lt"/>
            <a:ea typeface="Adobe Fan Heiti Std B" panose="020B0700000000000000" pitchFamily="34" charset="-128"/>
          </a:endParaRPr>
        </a:p>
      </dsp:txBody>
      <dsp:txXfrm>
        <a:off x="2606077" y="26823"/>
        <a:ext cx="1745099" cy="2251558"/>
      </dsp:txXfrm>
    </dsp:sp>
    <dsp:sp modelId="{0E328A44-9D19-431E-A1D8-8BC4E0FFF7D7}">
      <dsp:nvSpPr>
        <dsp:cNvPr id="0" name=""/>
        <dsp:cNvSpPr/>
      </dsp:nvSpPr>
      <dsp:spPr>
        <a:xfrm>
          <a:off x="4558591" y="963083"/>
          <a:ext cx="420991" cy="46896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558591" y="1056876"/>
        <a:ext cx="294694" cy="281380"/>
      </dsp:txXfrm>
    </dsp:sp>
    <dsp:sp modelId="{76541660-BC13-4938-ADAF-18C5E610E410}">
      <dsp:nvSpPr>
        <dsp:cNvPr id="0" name=""/>
        <dsp:cNvSpPr/>
      </dsp:nvSpPr>
      <dsp:spPr>
        <a:xfrm>
          <a:off x="5134735" y="-51732"/>
          <a:ext cx="1808585" cy="240866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ea typeface="Adobe Fan Heiti Std B" panose="020B0700000000000000" pitchFamily="34" charset="-128"/>
            </a:rPr>
            <a:t>Determine with whom you should be negotiating with</a:t>
          </a:r>
          <a:endParaRPr lang="en-US" sz="1700" kern="1200" dirty="0">
            <a:latin typeface="+mn-lt"/>
            <a:ea typeface="Adobe Fan Heiti Std B" panose="020B0700000000000000" pitchFamily="34" charset="-128"/>
          </a:endParaRPr>
        </a:p>
      </dsp:txBody>
      <dsp:txXfrm>
        <a:off x="5187707" y="1240"/>
        <a:ext cx="1702641" cy="2302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E07E7-2221-4DBE-9AFD-E9A32EB61FBD}">
      <dsp:nvSpPr>
        <dsp:cNvPr id="0" name=""/>
        <dsp:cNvSpPr/>
      </dsp:nvSpPr>
      <dsp:spPr>
        <a:xfrm>
          <a:off x="1017" y="314788"/>
          <a:ext cx="1780636" cy="206060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ea typeface="Adobe Fan Heiti Std B" panose="020B0700000000000000" pitchFamily="34" charset="-128"/>
            </a:rPr>
            <a:t>Most negotiating should be done in person or by phone; some cases can be done by email but rare</a:t>
          </a:r>
        </a:p>
      </dsp:txBody>
      <dsp:txXfrm>
        <a:off x="53170" y="366941"/>
        <a:ext cx="1676330" cy="1956294"/>
      </dsp:txXfrm>
    </dsp:sp>
    <dsp:sp modelId="{80EE1BCC-2875-4395-99E8-5EEC12C4DF19}">
      <dsp:nvSpPr>
        <dsp:cNvPr id="0" name=""/>
        <dsp:cNvSpPr/>
      </dsp:nvSpPr>
      <dsp:spPr>
        <a:xfrm rot="21573278">
          <a:off x="1962080" y="1114480"/>
          <a:ext cx="382527" cy="44159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962082" y="1203245"/>
        <a:ext cx="267769" cy="264959"/>
      </dsp:txXfrm>
    </dsp:sp>
    <dsp:sp modelId="{92D2C748-F8EB-40B8-A9D9-B2AA7E4C4269}">
      <dsp:nvSpPr>
        <dsp:cNvPr id="0" name=""/>
        <dsp:cNvSpPr/>
      </dsp:nvSpPr>
      <dsp:spPr>
        <a:xfrm>
          <a:off x="2503382" y="227182"/>
          <a:ext cx="1892122" cy="219604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mn-lt"/>
              <a:ea typeface="Adobe Fan Heiti Std B" panose="020B0700000000000000" pitchFamily="34" charset="-128"/>
            </a:rPr>
            <a:t>Get in a positive mindset before talk</a:t>
          </a:r>
        </a:p>
        <a:p>
          <a:pPr marL="114300" lvl="1" indent="-114300" algn="l" defTabSz="533400">
            <a:lnSpc>
              <a:spcPct val="90000"/>
            </a:lnSpc>
            <a:spcBef>
              <a:spcPct val="0"/>
            </a:spcBef>
            <a:spcAft>
              <a:spcPct val="15000"/>
            </a:spcAft>
            <a:buChar char="•"/>
          </a:pPr>
          <a:r>
            <a:rPr lang="en-US" sz="1200" b="1" kern="1200" dirty="0">
              <a:latin typeface="+mn-lt"/>
              <a:ea typeface="Adobe Fan Heiti Std B" panose="020B0700000000000000" pitchFamily="34" charset="-128"/>
              <a:cs typeface="Times New Roman" panose="02020603050405020304" pitchFamily="18" charset="0"/>
            </a:rPr>
            <a:t>Imagine you are negotiating for a friend</a:t>
          </a:r>
          <a:endParaRPr lang="en-US" sz="1200" b="1" kern="1200" dirty="0">
            <a:latin typeface="+mn-lt"/>
            <a:ea typeface="Adobe Fan Heiti Std B" panose="020B0700000000000000" pitchFamily="34" charset="-128"/>
          </a:endParaRPr>
        </a:p>
        <a:p>
          <a:pPr marL="114300" lvl="1" indent="-114300" algn="l" defTabSz="533400">
            <a:lnSpc>
              <a:spcPct val="90000"/>
            </a:lnSpc>
            <a:spcBef>
              <a:spcPct val="0"/>
            </a:spcBef>
            <a:spcAft>
              <a:spcPct val="15000"/>
            </a:spcAft>
            <a:buChar char="•"/>
          </a:pPr>
          <a:r>
            <a:rPr lang="en-US" sz="1200" b="1" kern="1200" dirty="0">
              <a:latin typeface="+mn-lt"/>
              <a:ea typeface="Adobe Fan Heiti Std B" panose="020B0700000000000000" pitchFamily="34" charset="-128"/>
              <a:cs typeface="Times New Roman" panose="02020603050405020304" pitchFamily="18" charset="0"/>
            </a:rPr>
            <a:t>Create a mantra “I am worth it. I am valued”</a:t>
          </a:r>
          <a:endParaRPr lang="en-US" sz="1200" b="1" kern="1200" dirty="0">
            <a:latin typeface="+mn-lt"/>
            <a:ea typeface="Adobe Fan Heiti Std B" panose="020B0700000000000000" pitchFamily="34" charset="-128"/>
          </a:endParaRPr>
        </a:p>
        <a:p>
          <a:pPr marL="114300" lvl="1" indent="-114300" algn="l" defTabSz="533400">
            <a:lnSpc>
              <a:spcPct val="90000"/>
            </a:lnSpc>
            <a:spcBef>
              <a:spcPct val="0"/>
            </a:spcBef>
            <a:spcAft>
              <a:spcPct val="15000"/>
            </a:spcAft>
            <a:buChar char="•"/>
          </a:pPr>
          <a:r>
            <a:rPr lang="en-US" sz="1200" b="1" kern="1200" dirty="0">
              <a:latin typeface="+mn-lt"/>
              <a:ea typeface="Adobe Fan Heiti Std B" panose="020B0700000000000000" pitchFamily="34" charset="-128"/>
              <a:cs typeface="Times New Roman" panose="02020603050405020304" pitchFamily="18" charset="0"/>
            </a:rPr>
            <a:t>Recall times when you've been assertive in past </a:t>
          </a:r>
          <a:endParaRPr lang="en-US" sz="1200" b="1" kern="1200" dirty="0">
            <a:latin typeface="+mn-lt"/>
            <a:ea typeface="Adobe Fan Heiti Std B" panose="020B0700000000000000" pitchFamily="34" charset="-128"/>
          </a:endParaRPr>
        </a:p>
      </dsp:txBody>
      <dsp:txXfrm>
        <a:off x="2558800" y="282600"/>
        <a:ext cx="1781286" cy="2085207"/>
      </dsp:txXfrm>
    </dsp:sp>
    <dsp:sp modelId="{0E328A44-9D19-431E-A1D8-8BC4E0FFF7D7}">
      <dsp:nvSpPr>
        <dsp:cNvPr id="0" name=""/>
        <dsp:cNvSpPr/>
      </dsp:nvSpPr>
      <dsp:spPr>
        <a:xfrm rot="21556440">
          <a:off x="4571470" y="1087823"/>
          <a:ext cx="373108" cy="44159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571474" y="1176851"/>
        <a:ext cx="261176" cy="264959"/>
      </dsp:txXfrm>
    </dsp:sp>
    <dsp:sp modelId="{59D598D3-0F6A-4553-9E3E-3F61EFE038ED}">
      <dsp:nvSpPr>
        <dsp:cNvPr id="0" name=""/>
        <dsp:cNvSpPr/>
      </dsp:nvSpPr>
      <dsp:spPr>
        <a:xfrm>
          <a:off x="5099426" y="278007"/>
          <a:ext cx="1858165" cy="2029031"/>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ea typeface="Adobe Fan Heiti Std B" panose="020B0700000000000000" pitchFamily="34" charset="-128"/>
              <a:cs typeface="Times New Roman" panose="02020603050405020304" pitchFamily="18" charset="0"/>
            </a:rPr>
            <a:t>Always get final offer/decision in writing</a:t>
          </a:r>
          <a:endParaRPr lang="en-US" sz="1600" kern="1200" dirty="0">
            <a:latin typeface="+mn-lt"/>
            <a:ea typeface="Adobe Fan Heiti Std B" panose="020B0700000000000000" pitchFamily="34" charset="-128"/>
          </a:endParaRPr>
        </a:p>
      </dsp:txBody>
      <dsp:txXfrm>
        <a:off x="5153850" y="332431"/>
        <a:ext cx="1749317" cy="19201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258" name="Shape 25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24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rPr dirty="0"/>
              <a:t>First consider whether this is a position where you can actually negotiate.  Many public jobs have set levels with hard and fast salary and benefits.  There might be a union who is doing the negotiations for  all the employees. However, in most private industry and academic settings, it is acceptable and expected that there be some negotiations.   An organization is not going to withdraw an offer as long as the negotiations are reasonable,  polite and quick.</a:t>
            </a:r>
          </a:p>
          <a:p>
            <a:endParaRPr dirty="0"/>
          </a:p>
          <a:p>
            <a:r>
              <a:rPr dirty="0"/>
              <a:t>The term “Show me the Money” was popularized in the 1996 film Jerry Maguire.  A wide receiver for the Arizona Cardinals who is unhappy with his contract played by Cuba Gooding Jr. screams “Show me the Money” repeatedly at his agent, who is played by Tom Cruise. Cruise should have calmly pointed out that money is not the only factor to consider. Certainly, money is the major factor in a job negotiation, but it’s not the only factor.  </a:t>
            </a:r>
            <a:r>
              <a:rPr lang="en-US" dirty="0"/>
              <a:t>So what I would like you to do is consider all the facets of the job, not only salary.  </a:t>
            </a:r>
            <a:r>
              <a:rPr dirty="0"/>
              <a:t>For athletes other factors can include the likelihood of the team being a contender or winning a championship.  It can be the location being important because of weather or family ties. </a:t>
            </a:r>
          </a:p>
          <a:p>
            <a:r>
              <a:rPr dirty="0"/>
              <a:t>Even for us mere mortals other factors  can be considered besides money and I’ll get to those other factors later on in the presentation.</a:t>
            </a:r>
          </a:p>
          <a:p>
            <a:endParaRPr dirty="0"/>
          </a:p>
          <a:p>
            <a:r>
              <a:rPr lang="en-US" dirty="0"/>
              <a:t>The next thing you want to think about with regard to General Negotiation Principles is that </a:t>
            </a:r>
            <a:r>
              <a:rPr dirty="0"/>
              <a:t>Research is essential to knowing your value </a:t>
            </a:r>
            <a:r>
              <a:rPr lang="en-US" dirty="0"/>
              <a:t>within </a:t>
            </a:r>
            <a:r>
              <a:rPr dirty="0"/>
              <a:t>your industry.  For instance, in sports, player agents know the statistics and salaries of other comparable players.  That is public knowledge but for those of us who are not sports stars—how do we know what other people are making?  One way is to utilize the websites on  the resources sheet.  Another way is to ask people in the industry.  In American culture there is a taboo on asking people how much they make.  This is a taboo which has long benefited employers who want to keep that information secret.  The Lily Ledbetter Fair Pay Act of 2009 came about only because she discovered by chance that that she was being paid significantly less than her male counterparts in similar roles with similar experience. There is actually a lot of literature and activism around pay transparency.  So while it may be uncomfortable to ask “How much do you make”?  You can say—I’m being offered $________. Do you think that’s a fair offer?”</a:t>
            </a:r>
            <a:r>
              <a:rPr lang="en-US" dirty="0"/>
              <a:t> So there is a way to bring up that conversation without directly asking someone how much they make, which may come across as off putting.  </a:t>
            </a:r>
            <a:endParaRPr dirty="0"/>
          </a:p>
          <a:p>
            <a:endParaRPr dirty="0"/>
          </a:p>
          <a:p>
            <a:r>
              <a:rPr lang="en-US" dirty="0"/>
              <a:t>The next major principle to consider is to always think about how the employer is benefitting by you joining their organization.  Because at the end of the day, that is truly the employers number one priority.   So think about it this way.  A company </a:t>
            </a:r>
            <a:r>
              <a:rPr dirty="0"/>
              <a:t> just made you an offer</a:t>
            </a:r>
            <a:r>
              <a:rPr lang="en-US" dirty="0"/>
              <a:t> and they </a:t>
            </a:r>
            <a:r>
              <a:rPr dirty="0"/>
              <a:t> did so because they value you and you are solving a problem for them. </a:t>
            </a:r>
            <a:r>
              <a:rPr lang="en-US" dirty="0"/>
              <a:t> However, do they know the full picture of all the ways you can add value, your skills, and your background that can directly meet their goals.  If not, be very clear,  transparent and vocal about all of the ways in which you will add value to the company.  This will give you greater leverage during the negotiation process.  </a:t>
            </a:r>
            <a:endParaRPr dirty="0"/>
          </a:p>
          <a:p>
            <a:endParaRPr dirty="0"/>
          </a:p>
          <a:p>
            <a:r>
              <a:rPr lang="en-US" dirty="0"/>
              <a:t>When beginning your salary </a:t>
            </a:r>
            <a:r>
              <a:rPr dirty="0"/>
              <a:t> start at a higher figure so that you can meet in the middle.  Figure out what you’re going to do if the company or organization will not meet your demands.  Will you walk or try to get some other concessions on other issues of employment?</a:t>
            </a:r>
          </a:p>
          <a:p>
            <a:endParaRPr dirty="0"/>
          </a:p>
          <a:p>
            <a:r>
              <a:rPr dirty="0"/>
              <a:t>Determine who you should be negotiating with.  After you receive a written offer—you can say I have some questions or concerns about some of the terms.  Who should I speak to about it?  It might be HR,  your direct manager or the owner of the company.  You may not have control over the negotiating venue but keep in mind which venue is most effective for you.  Some people do very well with direct face to face conversations. Other people prefer the phone so that they can have notes in front of them.  Other people, particularly introverts who may not think fast on their feet prefer email so that they can think about strategy and carefully craft a response.  Whatever the format of the negotiations, get into a positive mindset, run your strategy by a trusted friend or career advisor and practice your talking points.</a:t>
            </a:r>
          </a:p>
          <a:p>
            <a:endParaRPr dirty="0"/>
          </a:p>
          <a:p>
            <a:r>
              <a:rPr dirty="0"/>
              <a:t>The final offer has to be in writing.  If the language is not boiler plate or understandable, it might be worth it in the long run to consult with a labor lawyer, particularly if there are no compete or non disclosure clauses.  Once you sign, you are obligated to the terms.</a:t>
            </a:r>
          </a:p>
          <a:p>
            <a:endParaRPr dirty="0"/>
          </a:p>
          <a:p>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rPr dirty="0"/>
              <a:t>Always start at a higher figure so that you can meet in the middle.  Figure out what you’re going to do if the company or organization will not meet your demands.  Will you walk or try to get some other concessions on other issues of employment?</a:t>
            </a:r>
          </a:p>
          <a:p>
            <a:endParaRPr dirty="0"/>
          </a:p>
          <a:p>
            <a:r>
              <a:rPr dirty="0"/>
              <a:t>Determine who you should be negotiating with.  After you receive a written offer—you can say I have some questions or concerns about some of the terms.  Who should I speak to about it?  It might be HR,  your direct manager or the owner of the company.  You may not have control over the negotiating venue but keep in mind which venue is most effective for you.  Some people do very well with direct face to face conversations. Other people prefer the phone so that they can have notes in front of them.  Other people, particularly introverts who may not think fast on their feet prefer email so that they can think about strategy and carefully craft a response.  Whatever the format of the negotiations, get into a positive mindset, run your strategy by a trusted friend or career advisor and practice your talking points.</a:t>
            </a:r>
          </a:p>
          <a:p>
            <a:endParaRPr dirty="0"/>
          </a:p>
          <a:p>
            <a:r>
              <a:rPr dirty="0"/>
              <a:t>The final offer has to be in writing.  If the language is not boiler plate or understandable, it might be worth it in the long run to consult with a labor lawyer, particularly if there are no compete or non disclosure clauses.  Once you sign, you are obligated to the terms.</a:t>
            </a:r>
          </a:p>
          <a:p>
            <a:endParaRPr dirty="0"/>
          </a:p>
          <a:p>
            <a:endParaRPr dirty="0"/>
          </a:p>
          <a:p>
            <a:endParaRPr dirty="0"/>
          </a:p>
        </p:txBody>
      </p:sp>
    </p:spTree>
    <p:extLst>
      <p:ext uri="{BB962C8B-B14F-4D97-AF65-F5344CB8AC3E}">
        <p14:creationId xmlns:p14="http://schemas.microsoft.com/office/powerpoint/2010/main" val="297246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rPr dirty="0"/>
              <a:t>First consider whether this is a position where you can actually negotiate.  Many public jobs have set levels with hard and fast salary and benefits.  There might be a union who is doing the negotiations for  all the employees. However, in most private industry and academic settings, it is acceptable and expected that there be some negotiations.   An organization is not going to withdraw an offer as long as the negotiations are reasonable,  polite and quick.</a:t>
            </a:r>
          </a:p>
          <a:p>
            <a:endParaRPr dirty="0"/>
          </a:p>
          <a:p>
            <a:r>
              <a:rPr dirty="0"/>
              <a:t>The term “Show me the Money” was popularized in the 1996 film Jerry Maguire.  A wide receiver for the Arizona Cardinals who is unhappy with his contract played by Cuba Gooding Jr. screams “Show me the Money” repeatedly at his agent, who is played by Tom Cruise. Cruise should have calmly pointed out that money is not the only factor to consider. Certainly, money is the major factor in a job negotiation, but it’s not the only factor.  For athletes other factors can include the likelihood of the team being a contender or winning a championship.  It can be the location being important because of weather or family ties. </a:t>
            </a:r>
          </a:p>
          <a:p>
            <a:r>
              <a:rPr dirty="0"/>
              <a:t>Even for us mere mortals other factors  can be considered besides money and I’ll get to those other factors later on in the presentation.</a:t>
            </a:r>
          </a:p>
          <a:p>
            <a:endParaRPr dirty="0"/>
          </a:p>
          <a:p>
            <a:r>
              <a:rPr dirty="0"/>
              <a:t>Research is essential to knowing your value vis a vis your industry.  For instance, in sports, player agents know the statistics and salaries of other comparable players.  That is public knowledge but for those of us who are not sports stars—how do we know what other people are making?  One way is to utilize the websites on  the resources sheet.  Another way is to ask people in the industry.  In American culture there is a taboo on asking people how much they make.  This is a taboo which has long benefited employers who want to keep that information secret.  The Lily Ledbetter Fair Pay Act of 2009 came about only because she discovered by chance that that she was being paid significantly less than her male counterparts in similar roles with similar experience. There is actually a lot of literature and activism around pay transparency.  So while it may be uncomfortable to ask “How much do you make”?  You can say—I’m being offered $________. Do you think that’s a fair offer?”</a:t>
            </a:r>
          </a:p>
          <a:p>
            <a:endParaRPr dirty="0"/>
          </a:p>
          <a:p>
            <a:r>
              <a:rPr dirty="0"/>
              <a:t>Ask yourself how the employer benefits.  They just made you an offer.  They did so because they value you and you are solving a problem for them.  </a:t>
            </a:r>
          </a:p>
          <a:p>
            <a:endParaRPr dirty="0"/>
          </a:p>
          <a:p>
            <a:r>
              <a:rPr dirty="0"/>
              <a:t>Always start at a higher figure so that you can meet in the middle.  Figure out what you’re going to do if the company or organization will not meet your demands.  Will you walk or try to get some other concessions on other issues of employment?</a:t>
            </a:r>
          </a:p>
          <a:p>
            <a:endParaRPr dirty="0"/>
          </a:p>
          <a:p>
            <a:r>
              <a:rPr dirty="0"/>
              <a:t>Determine who you should be negotiating with.  After you receive a written offer—you can say I have some questions or concerns about some of the terms.  Who should I speak to about it?  It might be HR,  your direct manager or the owner of the company.  You may not have control over the negotiating venue but keep in mind which venue is most effective for you.  Some people do very well with direct face to face conversations. Other people prefer the phone so that they can have notes in front of them.  Other people, particularly introverts who may not think fast on their feet prefer email so that they can think about strategy and carefully craft a response.  Whatever the format of the negotiations, get into a positive mindset, run your strategy by a trusted friend or career advisor and practice your talking points.</a:t>
            </a:r>
          </a:p>
          <a:p>
            <a:endParaRPr dirty="0"/>
          </a:p>
          <a:p>
            <a:r>
              <a:rPr dirty="0"/>
              <a:t>The final offer has to be in writing.  If the language is not boiler plate or understandable, it might be worth it in the long run to consult with a labor lawyer, particularly if there are no compete or non disclosure clauses.  Once you sign, you are obligated to the terms.</a:t>
            </a:r>
          </a:p>
          <a:p>
            <a:endParaRPr dirty="0"/>
          </a:p>
          <a:p>
            <a:endParaRPr dirty="0"/>
          </a:p>
          <a:p>
            <a:endParaRPr dirty="0"/>
          </a:p>
        </p:txBody>
      </p:sp>
    </p:spTree>
    <p:extLst>
      <p:ext uri="{BB962C8B-B14F-4D97-AF65-F5344CB8AC3E}">
        <p14:creationId xmlns:p14="http://schemas.microsoft.com/office/powerpoint/2010/main" val="193757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rPr dirty="0"/>
              <a:t>Think about and reiterate the answer to the why should we hire you question at the job interview.  </a:t>
            </a:r>
          </a:p>
          <a:p>
            <a:r>
              <a:rPr dirty="0"/>
              <a:t>I should also point out that knowing your value and many of the other points in this workshop will also be useful for negotiations for raises and better conditions in an organization where you are already employed.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We mentioned some of these resources earlier on.  An informational interview is a great way to find out salary levels for the industry that you’re interested in.</a:t>
            </a:r>
          </a:p>
          <a:p>
            <a:r>
              <a:t>The appropriate professional association is also a great source of information.</a:t>
            </a:r>
          </a:p>
          <a:p>
            <a:endParaRP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0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82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rPr dirty="0"/>
              <a:t>A win win situation is that the new employee is happy starting out and the employer gains because the new employee has a good feeling and won’t already be looking for a new job.</a:t>
            </a:r>
          </a:p>
          <a:p>
            <a:r>
              <a:rPr dirty="0"/>
              <a:t>If you can get more money now, you will be at a higher place later on when it comes to reviews and promotions.</a:t>
            </a:r>
          </a:p>
          <a:p>
            <a:r>
              <a:rPr dirty="0"/>
              <a:t>Bonuses may be promised but remember that is totally at the discretion of management and might not even materialize if there is a setback or a perceived setback for the company.</a:t>
            </a:r>
          </a:p>
          <a:p>
            <a:endParaRPr dirty="0"/>
          </a:p>
          <a:p>
            <a:r>
              <a:rPr dirty="0"/>
              <a:t>Ask about how you would handle a question on the job application form asking you for a desired salary.  Then go to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8862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5465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089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8128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9814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73925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0713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80522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5799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2844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6268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5934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4140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1762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2637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8/8/22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7372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4911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8/8/22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61110336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5.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4.wdp"/><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8.wdp"/><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microsoft.com/office/2007/relationships/hdphoto" Target="../media/hdphoto7.wdp"/><Relationship Id="rId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diagramLayout" Target="../diagrams/layout3.xml"/><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4.png"/><Relationship Id="rId4" Type="http://schemas.microsoft.com/office/2007/relationships/hdphoto" Target="../media/hdphoto9.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17.png"/><Relationship Id="rId10" Type="http://schemas.microsoft.com/office/2007/relationships/hdphoto" Target="../media/hdphoto15.wdp"/><Relationship Id="rId4" Type="http://schemas.microsoft.com/office/2007/relationships/hdphoto" Target="../media/hdphoto12.wdp"/><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042C4B-D93E-7A40-A035-A87DC89B3C9C}"/>
              </a:ext>
            </a:extLst>
          </p:cNvPr>
          <p:cNvSpPr/>
          <p:nvPr/>
        </p:nvSpPr>
        <p:spPr>
          <a:xfrm>
            <a:off x="3617775" y="1881810"/>
            <a:ext cx="5526225" cy="2585323"/>
          </a:xfrm>
          <a:prstGeom prst="rect">
            <a:avLst/>
          </a:prstGeom>
        </p:spPr>
        <p:txBody>
          <a:bodyPr wrap="square">
            <a:spAutoFit/>
          </a:bodyPr>
          <a:lstStyle/>
          <a:p>
            <a:pPr algn="ctr"/>
            <a:r>
              <a:rPr lang="en-US" sz="54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Negotiating Your Salary</a:t>
            </a:r>
          </a:p>
          <a:p>
            <a:pPr algn="ctr"/>
            <a:r>
              <a:rPr lang="en-US" sz="54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Presentation </a:t>
            </a:r>
          </a:p>
        </p:txBody>
      </p:sp>
    </p:spTree>
    <p:extLst>
      <p:ext uri="{BB962C8B-B14F-4D97-AF65-F5344CB8AC3E}">
        <p14:creationId xmlns:p14="http://schemas.microsoft.com/office/powerpoint/2010/main" val="57604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0" y="147656"/>
            <a:ext cx="8023671" cy="762765"/>
          </a:xfrm>
          <a:prstGeom prst="rect">
            <a:avLst/>
          </a:prstGeom>
        </p:spPr>
        <p:txBody>
          <a:bodyPr/>
          <a:lstStyle>
            <a:lvl1pPr>
              <a:defRPr b="1">
                <a:solidFill>
                  <a:srgbClr val="376092"/>
                </a:solidFill>
              </a:defRPr>
            </a:lvl1pPr>
          </a:lstStyle>
          <a:p>
            <a:r>
              <a:rPr sz="4000" dirty="0">
                <a:solidFill>
                  <a:schemeClr val="tx1"/>
                </a:solidFill>
              </a:rPr>
              <a:t>General Negotiation Principles</a:t>
            </a:r>
          </a:p>
        </p:txBody>
      </p:sp>
      <p:graphicFrame>
        <p:nvGraphicFramePr>
          <p:cNvPr id="11" name="Diagram 10"/>
          <p:cNvGraphicFramePr/>
          <p:nvPr>
            <p:extLst>
              <p:ext uri="{D42A27DB-BD31-4B8C-83A1-F6EECF244321}">
                <p14:modId xmlns:p14="http://schemas.microsoft.com/office/powerpoint/2010/main" val="761315550"/>
              </p:ext>
            </p:extLst>
          </p:nvPr>
        </p:nvGraphicFramePr>
        <p:xfrm>
          <a:off x="530545" y="1678836"/>
          <a:ext cx="7155134" cy="230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benefi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52" y="3984040"/>
            <a:ext cx="2549133" cy="2068390"/>
          </a:xfrm>
          <a:prstGeom prst="roundRect">
            <a:avLst>
              <a:gd name="adj" fmla="val 11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researc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609" b="97609" l="3478" r="97826">
                        <a14:backgroundMark x1="5217" y1="7391" x2="31522" y2="6087"/>
                        <a14:backgroundMark x1="70217" y1="7391" x2="98696" y2="7391"/>
                      </a14:backgroundRemoval>
                    </a14:imgEffect>
                  </a14:imgLayer>
                </a14:imgProps>
              </a:ext>
              <a:ext uri="{28A0092B-C50C-407E-A947-70E740481C1C}">
                <a14:useLocalDpi xmlns:a14="http://schemas.microsoft.com/office/drawing/2010/main" val="0"/>
              </a:ext>
            </a:extLst>
          </a:blip>
          <a:srcRect/>
          <a:stretch>
            <a:fillRect/>
          </a:stretch>
        </p:blipFill>
        <p:spPr bwMode="auto">
          <a:xfrm>
            <a:off x="3222735" y="4094903"/>
            <a:ext cx="1770753" cy="17707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hinkin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000" b="100000" l="10000" r="94667">
                        <a14:foregroundMark x1="64667" y1="10000" x2="61000" y2="20333"/>
                        <a14:foregroundMark x1="75000" y1="23000" x2="73333" y2="23000"/>
                        <a14:foregroundMark x1="72667" y1="31000" x2="72667" y2="31000"/>
                        <a14:foregroundMark x1="66667" y1="36000" x2="66667" y2="36000"/>
                        <a14:foregroundMark x1="74000" y1="24000" x2="72667" y2="30333"/>
                        <a14:foregroundMark x1="73333" y1="25333" x2="80000" y2="23000"/>
                        <a14:foregroundMark x1="75667" y1="24667" x2="70333" y2="23000"/>
                      </a14:backgroundRemoval>
                    </a14:imgEffect>
                  </a14:imgLayer>
                </a14:imgProps>
              </a:ext>
              <a:ext uri="{28A0092B-C50C-407E-A947-70E740481C1C}">
                <a14:useLocalDpi xmlns:a14="http://schemas.microsoft.com/office/drawing/2010/main" val="0"/>
              </a:ext>
            </a:extLst>
          </a:blip>
          <a:srcRect/>
          <a:stretch>
            <a:fillRect/>
          </a:stretch>
        </p:blipFill>
        <p:spPr bwMode="auto">
          <a:xfrm>
            <a:off x="5712796" y="4061534"/>
            <a:ext cx="1826579" cy="1801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0" y="200348"/>
            <a:ext cx="8023671" cy="762765"/>
          </a:xfrm>
          <a:prstGeom prst="rect">
            <a:avLst/>
          </a:prstGeom>
        </p:spPr>
        <p:txBody>
          <a:bodyPr/>
          <a:lstStyle>
            <a:lvl1pPr>
              <a:defRPr b="1">
                <a:solidFill>
                  <a:srgbClr val="376092"/>
                </a:solidFill>
              </a:defRPr>
            </a:lvl1pPr>
          </a:lstStyle>
          <a:p>
            <a:r>
              <a:rPr sz="4000" dirty="0">
                <a:solidFill>
                  <a:schemeClr val="tx1"/>
                </a:solidFill>
                <a:latin typeface="+mn-lt"/>
                <a:ea typeface="Adobe Fan Heiti Std B" panose="020B0700000000000000" pitchFamily="34" charset="-128"/>
              </a:rPr>
              <a:t>General Negotiation Principles</a:t>
            </a:r>
          </a:p>
        </p:txBody>
      </p:sp>
      <p:graphicFrame>
        <p:nvGraphicFramePr>
          <p:cNvPr id="11" name="Diagram 10"/>
          <p:cNvGraphicFramePr/>
          <p:nvPr>
            <p:extLst>
              <p:ext uri="{D42A27DB-BD31-4B8C-83A1-F6EECF244321}">
                <p14:modId xmlns:p14="http://schemas.microsoft.com/office/powerpoint/2010/main" val="3095539089"/>
              </p:ext>
            </p:extLst>
          </p:nvPr>
        </p:nvGraphicFramePr>
        <p:xfrm>
          <a:off x="449780" y="1576361"/>
          <a:ext cx="6947210" cy="230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6" descr="Related image"/>
          <p:cNvSpPr>
            <a:spLocks noChangeAspect="1" noChangeArrowheads="1"/>
          </p:cNvSpPr>
          <p:nvPr/>
        </p:nvSpPr>
        <p:spPr bwMode="auto">
          <a:xfrm>
            <a:off x="155575" y="-144463"/>
            <a:ext cx="1159220" cy="1159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plan b clipar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857" b="89925" l="9834" r="89751">
                        <a14:foregroundMark x1="82271" y1="53083" x2="86427" y2="77444"/>
                        <a14:backgroundMark x1="86565" y1="69474" x2="88643" y2="75489"/>
                        <a14:backgroundMark x1="86981" y1="69474" x2="87812" y2="78647"/>
                      </a14:backgroundRemoval>
                    </a14:imgEffect>
                  </a14:imgLayer>
                </a14:imgProps>
              </a:ext>
              <a:ext uri="{28A0092B-C50C-407E-A947-70E740481C1C}">
                <a14:useLocalDpi xmlns:a14="http://schemas.microsoft.com/office/drawing/2010/main" val="0"/>
              </a:ext>
            </a:extLst>
          </a:blip>
          <a:srcRect/>
          <a:stretch>
            <a:fillRect/>
          </a:stretch>
        </p:blipFill>
        <p:spPr bwMode="auto">
          <a:xfrm rot="21346838">
            <a:off x="340043" y="3959005"/>
            <a:ext cx="2179008" cy="20069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5333" r="90000">
                        <a14:foregroundMark x1="27889" y1="36889" x2="18222" y2="53556"/>
                        <a14:foregroundMark x1="22333" y1="38778" x2="30222" y2="32778"/>
                        <a14:foregroundMark x1="30667" y1="42000" x2="29333" y2="44333"/>
                        <a14:foregroundMark x1="64889" y1="25444" x2="68556" y2="59111"/>
                        <a14:foregroundMark x1="70333" y1="70222" x2="76889" y2="79889"/>
                        <a14:foregroundMark x1="83333" y1="83556" x2="51444" y2="79889"/>
                        <a14:foregroundMark x1="29333" y1="44778" x2="9889" y2="66444"/>
                        <a14:foregroundMark x1="13556" y1="67889" x2="8556" y2="78444"/>
                        <a14:foregroundMark x1="11333" y1="84889" x2="15444" y2="84889"/>
                        <a14:foregroundMark x1="13111" y1="65556" x2="13556" y2="47556"/>
                        <a14:foregroundMark x1="19556" y1="56778" x2="31111" y2="57667"/>
                        <a14:foregroundMark x1="38111" y1="62778" x2="40889" y2="65111"/>
                        <a14:foregroundMark x1="40889" y1="65556" x2="36667" y2="66444"/>
                        <a14:foregroundMark x1="41778" y1="67444" x2="47778" y2="67444"/>
                        <a14:foregroundMark x1="55778" y1="73889" x2="68222" y2="69000"/>
                        <a14:backgroundMark x1="68778" y1="58111" x2="68778" y2="58111"/>
                      </a14:backgroundRemoval>
                    </a14:imgEffect>
                  </a14:imgLayer>
                </a14:imgProps>
              </a:ext>
              <a:ext uri="{28A0092B-C50C-407E-A947-70E740481C1C}">
                <a14:useLocalDpi xmlns:a14="http://schemas.microsoft.com/office/drawing/2010/main" val="0"/>
              </a:ext>
            </a:extLst>
          </a:blip>
          <a:srcRect/>
          <a:stretch>
            <a:fillRect/>
          </a:stretch>
        </p:blipFill>
        <p:spPr bwMode="auto">
          <a:xfrm>
            <a:off x="2855271" y="3707829"/>
            <a:ext cx="2136228" cy="20508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lated image"/>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6202" b="96469" l="7000" r="94188">
                        <a14:foregroundMark x1="65500" y1="16624" x2="67125" y2="58398"/>
                        <a14:foregroundMark x1="69313" y1="49440" x2="69813" y2="44272"/>
                        <a14:foregroundMark x1="71438" y1="43497" x2="71438" y2="43497"/>
                        <a14:foregroundMark x1="74188" y1="42722" x2="73063" y2="41258"/>
                        <a14:foregroundMark x1="55188" y1="59173" x2="52500" y2="64341"/>
                      </a14:backgroundRemoval>
                    </a14:imgEffect>
                  </a14:imgLayer>
                </a14:imgProps>
              </a:ext>
              <a:ext uri="{28A0092B-C50C-407E-A947-70E740481C1C}">
                <a14:useLocalDpi xmlns:a14="http://schemas.microsoft.com/office/drawing/2010/main" val="0"/>
              </a:ext>
            </a:extLst>
          </a:blip>
          <a:srcRect/>
          <a:stretch>
            <a:fillRect/>
          </a:stretch>
        </p:blipFill>
        <p:spPr bwMode="auto">
          <a:xfrm>
            <a:off x="5442574" y="4033679"/>
            <a:ext cx="2167676" cy="157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6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27869" y="374660"/>
            <a:ext cx="8023671" cy="762765"/>
          </a:xfrm>
          <a:prstGeom prst="rect">
            <a:avLst/>
          </a:prstGeom>
        </p:spPr>
        <p:txBody>
          <a:bodyPr/>
          <a:lstStyle>
            <a:lvl1pPr>
              <a:defRPr b="1">
                <a:solidFill>
                  <a:srgbClr val="376092"/>
                </a:solidFill>
              </a:defRPr>
            </a:lvl1pPr>
          </a:lstStyle>
          <a:p>
            <a:r>
              <a:rPr sz="4000" dirty="0">
                <a:solidFill>
                  <a:schemeClr val="tx1"/>
                </a:solidFill>
              </a:rPr>
              <a:t>General Negotiation Principles</a:t>
            </a:r>
          </a:p>
        </p:txBody>
      </p:sp>
      <p:graphicFrame>
        <p:nvGraphicFramePr>
          <p:cNvPr id="11" name="Diagram 10"/>
          <p:cNvGraphicFramePr/>
          <p:nvPr>
            <p:extLst>
              <p:ext uri="{D42A27DB-BD31-4B8C-83A1-F6EECF244321}">
                <p14:modId xmlns:p14="http://schemas.microsoft.com/office/powerpoint/2010/main" val="4247145734"/>
              </p:ext>
            </p:extLst>
          </p:nvPr>
        </p:nvGraphicFramePr>
        <p:xfrm>
          <a:off x="659986" y="1678184"/>
          <a:ext cx="6959436" cy="259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6" descr="Related image"/>
          <p:cNvSpPr>
            <a:spLocks noChangeAspect="1" noChangeArrowheads="1"/>
          </p:cNvSpPr>
          <p:nvPr/>
        </p:nvSpPr>
        <p:spPr bwMode="auto">
          <a:xfrm>
            <a:off x="155575" y="-144463"/>
            <a:ext cx="1159220" cy="1159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interview clipar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928" b="89937" l="4651" r="95036"/>
                    </a14:imgEffect>
                  </a14:imgLayer>
                </a14:imgProps>
              </a:ext>
              <a:ext uri="{28A0092B-C50C-407E-A947-70E740481C1C}">
                <a14:useLocalDpi xmlns:a14="http://schemas.microsoft.com/office/drawing/2010/main" val="0"/>
              </a:ext>
            </a:extLst>
          </a:blip>
          <a:srcRect/>
          <a:stretch>
            <a:fillRect/>
          </a:stretch>
        </p:blipFill>
        <p:spPr bwMode="auto">
          <a:xfrm>
            <a:off x="735185" y="4120089"/>
            <a:ext cx="1909044" cy="17590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ntrac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65744" y="3855959"/>
            <a:ext cx="2073638" cy="19224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48073" y1="17593" x2="44063" y2="28796"/>
                        <a14:foregroundMark x1="49583" y1="46204" x2="49063" y2="82870"/>
                        <a14:foregroundMark x1="68646" y1="44352" x2="68177" y2="85370"/>
                        <a14:foregroundMark x1="72656" y1="46204" x2="76198" y2="60463"/>
                        <a14:foregroundMark x1="47552" y1="23796" x2="58125" y2="22500"/>
                        <a14:foregroundMark x1="68646" y1="63611" x2="62135" y2="51759"/>
                        <a14:foregroundMark x1="30417" y1="45926" x2="30417" y2="85185"/>
                      </a14:backgroundRemoval>
                    </a14:imgEffect>
                  </a14:imgLayer>
                </a14:imgProps>
              </a:ext>
              <a:ext uri="{28A0092B-C50C-407E-A947-70E740481C1C}">
                <a14:useLocalDpi xmlns:a14="http://schemas.microsoft.com/office/drawing/2010/main" val="0"/>
              </a:ext>
            </a:extLst>
          </a:blip>
          <a:stretch>
            <a:fillRect/>
          </a:stretch>
        </p:blipFill>
        <p:spPr>
          <a:xfrm>
            <a:off x="2815826" y="3936875"/>
            <a:ext cx="2578320" cy="1942274"/>
          </a:xfrm>
          <a:prstGeom prst="rect">
            <a:avLst/>
          </a:prstGeom>
        </p:spPr>
      </p:pic>
    </p:spTree>
    <p:extLst>
      <p:ext uri="{BB962C8B-B14F-4D97-AF65-F5344CB8AC3E}">
        <p14:creationId xmlns:p14="http://schemas.microsoft.com/office/powerpoint/2010/main" val="198944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noGrp="1"/>
          </p:cNvSpPr>
          <p:nvPr>
            <p:ph type="title"/>
          </p:nvPr>
        </p:nvSpPr>
        <p:spPr>
          <a:xfrm>
            <a:off x="406400" y="233074"/>
            <a:ext cx="5481444" cy="786101"/>
          </a:xfrm>
          <a:prstGeom prst="rect">
            <a:avLst/>
          </a:prstGeom>
        </p:spPr>
        <p:txBody>
          <a:bodyPr/>
          <a:lstStyle>
            <a:lvl1pPr>
              <a:defRPr b="1">
                <a:solidFill>
                  <a:srgbClr val="376092"/>
                </a:solidFill>
              </a:defRPr>
            </a:lvl1pPr>
          </a:lstStyle>
          <a:p>
            <a:r>
              <a:rPr sz="4000" dirty="0">
                <a:solidFill>
                  <a:schemeClr val="tx1"/>
                </a:solidFill>
                <a:latin typeface="+mn-lt"/>
                <a:ea typeface="Adobe Fan Heiti Std B" panose="020B0700000000000000" pitchFamily="34" charset="-128"/>
              </a:rPr>
              <a:t>Know Your Value</a:t>
            </a:r>
          </a:p>
        </p:txBody>
      </p:sp>
      <p:sp>
        <p:nvSpPr>
          <p:cNvPr id="272" name="Content Placeholder 2"/>
          <p:cNvSpPr txBox="1">
            <a:spLocks noGrp="1"/>
          </p:cNvSpPr>
          <p:nvPr>
            <p:ph idx="1"/>
          </p:nvPr>
        </p:nvSpPr>
        <p:spPr>
          <a:xfrm>
            <a:off x="307975" y="1019175"/>
            <a:ext cx="8229600" cy="5323520"/>
          </a:xfrm>
          <a:prstGeom prst="rect">
            <a:avLst/>
          </a:prstGeom>
        </p:spPr>
        <p:txBody>
          <a:bodyPr>
            <a:normAutofit/>
          </a:bodyPr>
          <a:lstStyle/>
          <a:p>
            <a:pPr marL="0" indent="0">
              <a:lnSpc>
                <a:spcPct val="90000"/>
              </a:lnSpc>
              <a:spcBef>
                <a:spcPts val="600"/>
              </a:spcBef>
              <a:buClr>
                <a:srgbClr val="948A54"/>
              </a:buClr>
              <a:buNone/>
              <a:defRPr sz="2600" b="1"/>
            </a:pPr>
            <a:r>
              <a:rPr dirty="0">
                <a:latin typeface="+mn-lt"/>
                <a:ea typeface="Adobe Fan Heiti Std B" panose="020B0700000000000000" pitchFamily="34" charset="-128"/>
              </a:rPr>
              <a:t>Spend some time thinking about your </a:t>
            </a:r>
            <a:r>
              <a:rPr i="1" u="sng" dirty="0">
                <a:latin typeface="+mn-lt"/>
                <a:ea typeface="Adobe Fan Heiti Std B" panose="020B0700000000000000" pitchFamily="34" charset="-128"/>
              </a:rPr>
              <a:t>value</a:t>
            </a:r>
            <a:r>
              <a:rPr dirty="0">
                <a:latin typeface="+mn-lt"/>
                <a:ea typeface="Adobe Fan Heiti Std B" panose="020B0700000000000000" pitchFamily="34" charset="-128"/>
              </a:rPr>
              <a:t> before any negotiation</a:t>
            </a:r>
            <a:r>
              <a:rPr lang="en-US" dirty="0">
                <a:latin typeface="+mn-lt"/>
                <a:ea typeface="Adobe Fan Heiti Std B" panose="020B0700000000000000" pitchFamily="34" charset="-128"/>
              </a:rPr>
              <a:t>:</a:t>
            </a:r>
          </a:p>
          <a:p>
            <a:pPr lvl="1">
              <a:lnSpc>
                <a:spcPct val="90000"/>
              </a:lnSpc>
              <a:spcBef>
                <a:spcPts val="600"/>
              </a:spcBef>
              <a:buClr>
                <a:schemeClr val="tx1"/>
              </a:buClr>
              <a:buFont typeface="Wingdings" panose="05000000000000000000" pitchFamily="2" charset="2"/>
              <a:buChar char="Ø"/>
              <a:defRPr sz="2600" b="1"/>
            </a:pPr>
            <a:r>
              <a:rPr lang="en-US" sz="2000" b="1" dirty="0">
                <a:latin typeface="+mn-lt"/>
                <a:ea typeface="Adobe Fan Heiti Std B" panose="020B0700000000000000" pitchFamily="34" charset="-128"/>
              </a:rPr>
              <a:t>What makes you unique compared to other job candidates? </a:t>
            </a:r>
          </a:p>
          <a:p>
            <a:pPr lvl="1">
              <a:lnSpc>
                <a:spcPct val="90000"/>
              </a:lnSpc>
              <a:spcBef>
                <a:spcPts val="600"/>
              </a:spcBef>
              <a:buClr>
                <a:schemeClr val="tx1"/>
              </a:buClr>
              <a:buFont typeface="Wingdings" panose="05000000000000000000" pitchFamily="2" charset="2"/>
              <a:buChar char="Ø"/>
              <a:defRPr sz="2600" b="1"/>
            </a:pPr>
            <a:r>
              <a:rPr lang="en-US" sz="2000" b="1" dirty="0">
                <a:latin typeface="+mn-lt"/>
                <a:ea typeface="Adobe Fan Heiti Std B" panose="020B0700000000000000" pitchFamily="34" charset="-128"/>
              </a:rPr>
              <a:t>What are your specific accomplishments from your current and previous roles? </a:t>
            </a:r>
          </a:p>
          <a:p>
            <a:pPr lvl="1">
              <a:lnSpc>
                <a:spcPct val="90000"/>
              </a:lnSpc>
              <a:spcBef>
                <a:spcPts val="600"/>
              </a:spcBef>
              <a:buClr>
                <a:schemeClr val="tx1"/>
              </a:buClr>
              <a:buFont typeface="Wingdings" panose="05000000000000000000" pitchFamily="2" charset="2"/>
              <a:buChar char="Ø"/>
              <a:defRPr sz="2600" b="1"/>
            </a:pPr>
            <a:r>
              <a:rPr lang="en-US" sz="2000" b="1" dirty="0">
                <a:latin typeface="+mn-lt"/>
                <a:ea typeface="Adobe Fan Heiti Std B" panose="020B0700000000000000" pitchFamily="34" charset="-128"/>
              </a:rPr>
              <a:t>Make a list:</a:t>
            </a:r>
            <a:endParaRPr lang="en-US" sz="2000" dirty="0">
              <a:latin typeface="+mn-lt"/>
              <a:ea typeface="Adobe Fan Heiti Std B" panose="020B0700000000000000" pitchFamily="34" charset="-128"/>
            </a:endParaRPr>
          </a:p>
          <a:p>
            <a:pPr>
              <a:lnSpc>
                <a:spcPct val="90000"/>
              </a:lnSpc>
              <a:spcBef>
                <a:spcPts val="600"/>
              </a:spcBef>
              <a:buClr>
                <a:srgbClr val="948A54"/>
              </a:buClr>
              <a:defRPr sz="2600" b="1"/>
            </a:pPr>
            <a:endParaRPr lang="en-US" dirty="0"/>
          </a:p>
          <a:p>
            <a:pPr>
              <a:lnSpc>
                <a:spcPct val="90000"/>
              </a:lnSpc>
              <a:spcBef>
                <a:spcPts val="600"/>
              </a:spcBef>
              <a:buClr>
                <a:srgbClr val="948A54"/>
              </a:buClr>
              <a:defRPr sz="2600" b="1"/>
            </a:pPr>
            <a:endParaRPr lang="en-US" dirty="0"/>
          </a:p>
          <a:p>
            <a:pPr marL="0" indent="0">
              <a:lnSpc>
                <a:spcPct val="90000"/>
              </a:lnSpc>
              <a:spcBef>
                <a:spcPts val="600"/>
              </a:spcBef>
              <a:buClr>
                <a:srgbClr val="948A54"/>
              </a:buClr>
              <a:buNone/>
              <a:defRPr sz="2600" b="1"/>
            </a:pPr>
            <a:endParaRPr lang="en-US" dirty="0"/>
          </a:p>
          <a:p>
            <a:pPr>
              <a:lnSpc>
                <a:spcPct val="90000"/>
              </a:lnSpc>
              <a:spcBef>
                <a:spcPts val="600"/>
              </a:spcBef>
              <a:buClr>
                <a:srgbClr val="948A54"/>
              </a:buClr>
              <a:defRPr sz="2600" b="1"/>
            </a:pPr>
            <a:endParaRPr lang="en-US" dirty="0"/>
          </a:p>
          <a:p>
            <a:pPr marL="0" indent="0">
              <a:lnSpc>
                <a:spcPct val="90000"/>
              </a:lnSpc>
              <a:spcBef>
                <a:spcPts val="600"/>
              </a:spcBef>
              <a:buClr>
                <a:srgbClr val="948A54"/>
              </a:buClr>
              <a:buNone/>
              <a:defRPr sz="2600" b="1"/>
            </a:pPr>
            <a:endParaRPr lang="en-US" dirty="0"/>
          </a:p>
          <a:p>
            <a:pPr marL="0" indent="0">
              <a:lnSpc>
                <a:spcPct val="90000"/>
              </a:lnSpc>
              <a:spcBef>
                <a:spcPts val="600"/>
              </a:spcBef>
              <a:buClr>
                <a:srgbClr val="948A54"/>
              </a:buClr>
              <a:buNone/>
              <a:defRPr sz="2600" b="1"/>
            </a:pPr>
            <a:endParaRPr dirty="0"/>
          </a:p>
        </p:txBody>
      </p:sp>
      <p:sp>
        <p:nvSpPr>
          <p:cNvPr id="7" name="AutoShape 12" descr="Image result for stick figure thin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lowchart: Predefined Process 14"/>
          <p:cNvSpPr/>
          <p:nvPr/>
        </p:nvSpPr>
        <p:spPr>
          <a:xfrm>
            <a:off x="2928396" y="3429000"/>
            <a:ext cx="2741740" cy="2851425"/>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TextBox 15"/>
          <p:cNvSpPr txBox="1"/>
          <p:nvPr/>
        </p:nvSpPr>
        <p:spPr>
          <a:xfrm>
            <a:off x="2781362" y="3483665"/>
            <a:ext cx="2400301" cy="3354765"/>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Accomplishments </a:t>
            </a:r>
          </a:p>
          <a:p>
            <a:pPr marL="285750" indent="-285750">
              <a:buFont typeface="Arial" panose="020B0604020202020204" pitchFamily="34" charset="0"/>
              <a:buChar char="•"/>
            </a:pPr>
            <a:r>
              <a:rPr lang="en-US" sz="1400" b="1" dirty="0">
                <a:solidFill>
                  <a:prstClr val="black"/>
                </a:solidFill>
                <a:ea typeface="Adobe Fan Heiti Std B" panose="020B0700000000000000" pitchFamily="34" charset="-128"/>
              </a:rPr>
              <a:t>Awards</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Customer or co-worker testimonials</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Reviews</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Praise</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Education</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Certifications</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Training</a:t>
            </a:r>
          </a:p>
          <a:p>
            <a:pPr marL="285750" indent="-285750">
              <a:buFont typeface="Arial" panose="020B0604020202020204" pitchFamily="34" charset="0"/>
              <a:buChar char="•"/>
            </a:pPr>
            <a:r>
              <a:rPr lang="en-US" sz="1400" b="1" dirty="0">
                <a:solidFill>
                  <a:schemeClr val="bg1"/>
                </a:solidFill>
                <a:ea typeface="Adobe Fan Heiti Std B" panose="020B0700000000000000" pitchFamily="34" charset="-128"/>
              </a:rPr>
              <a:t>Experience</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endParaRPr lang="en-US" sz="1600" dirty="0"/>
          </a:p>
        </p:txBody>
      </p:sp>
      <p:pic>
        <p:nvPicPr>
          <p:cNvPr id="273" name="Shape 342" descr="Shape 342"/>
          <p:cNvPicPr>
            <a:picLocks noChangeAspect="1"/>
          </p:cNvPicPr>
          <p:nvPr/>
        </p:nvPicPr>
        <p:blipFill>
          <a:blip r:embed="rId3"/>
          <a:stretch>
            <a:fillRect/>
          </a:stretch>
        </p:blipFill>
        <p:spPr>
          <a:xfrm rot="20406245">
            <a:off x="4554211" y="3061909"/>
            <a:ext cx="984488" cy="945108"/>
          </a:xfrm>
          <a:prstGeom prst="rect">
            <a:avLst/>
          </a:prstGeom>
          <a:ln w="12700">
            <a:miter lim="400000"/>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364332" y="267102"/>
            <a:ext cx="5745026" cy="545294"/>
          </a:xfrm>
          <a:prstGeom prst="rect">
            <a:avLst/>
          </a:prstGeom>
        </p:spPr>
        <p:txBody>
          <a:bodyPr>
            <a:noAutofit/>
          </a:bodyPr>
          <a:lstStyle/>
          <a:p>
            <a:pPr defTabSz="406908">
              <a:defRPr sz="3559" b="1">
                <a:solidFill>
                  <a:srgbClr val="376092"/>
                </a:solidFill>
              </a:defRPr>
            </a:pPr>
            <a:r>
              <a:rPr sz="3200" dirty="0">
                <a:solidFill>
                  <a:schemeClr val="tx1"/>
                </a:solidFill>
                <a:latin typeface="+mn-lt"/>
                <a:ea typeface="Adobe Fan Heiti Std B" panose="020B0700000000000000" pitchFamily="34" charset="-128"/>
              </a:rPr>
              <a:t>Know Your Market Value</a:t>
            </a:r>
            <a:br>
              <a:rPr sz="3200" dirty="0">
                <a:solidFill>
                  <a:schemeClr val="tx1"/>
                </a:solidFill>
                <a:latin typeface="+mn-lt"/>
                <a:ea typeface="Adobe Fan Heiti Std B" panose="020B0700000000000000" pitchFamily="34" charset="-128"/>
              </a:rPr>
            </a:br>
            <a:endParaRPr sz="3200" dirty="0">
              <a:solidFill>
                <a:schemeClr val="tx1"/>
              </a:solidFill>
              <a:latin typeface="+mn-lt"/>
              <a:ea typeface="Adobe Fan Heiti Std B" panose="020B0700000000000000" pitchFamily="34" charset="-128"/>
            </a:endParaRPr>
          </a:p>
        </p:txBody>
      </p:sp>
      <p:sp>
        <p:nvSpPr>
          <p:cNvPr id="278" name="Content Placeholder 2"/>
          <p:cNvSpPr txBox="1">
            <a:spLocks noGrp="1"/>
          </p:cNvSpPr>
          <p:nvPr>
            <p:ph idx="1"/>
          </p:nvPr>
        </p:nvSpPr>
        <p:spPr>
          <a:xfrm>
            <a:off x="364332" y="1010485"/>
            <a:ext cx="5893838" cy="1770816"/>
          </a:xfrm>
          <a:prstGeom prst="rect">
            <a:avLst/>
          </a:prstGeom>
        </p:spPr>
        <p:txBody>
          <a:bodyPr>
            <a:normAutofit/>
          </a:bodyPr>
          <a:lstStyle/>
          <a:p>
            <a:pPr marL="0" lvl="2" indent="0">
              <a:spcBef>
                <a:spcPts val="3000"/>
              </a:spcBef>
              <a:buSzTx/>
              <a:buNone/>
              <a:defRPr sz="2400" b="1"/>
            </a:pPr>
            <a:r>
              <a:rPr sz="2400" dirty="0">
                <a:latin typeface="+mn-lt"/>
                <a:ea typeface="Adobe Fan Heiti Std B" panose="020B0700000000000000" pitchFamily="34" charset="-128"/>
              </a:rPr>
              <a:t>Keep in Mind:</a:t>
            </a:r>
          </a:p>
          <a:p>
            <a:pPr marL="342900" lvl="2" indent="-342900">
              <a:spcBef>
                <a:spcPts val="500"/>
              </a:spcBef>
              <a:buClr>
                <a:schemeClr val="tx1"/>
              </a:buClr>
              <a:buSzPct val="75000"/>
              <a:buFont typeface="Wingdings" panose="05000000000000000000" pitchFamily="2" charset="2"/>
              <a:buChar char="Ø"/>
              <a:defRPr sz="2400"/>
            </a:pPr>
            <a:r>
              <a:rPr sz="2400" b="1" dirty="0">
                <a:latin typeface="+mn-lt"/>
                <a:ea typeface="Adobe Fan Heiti Std B" panose="020B0700000000000000" pitchFamily="34" charset="-128"/>
              </a:rPr>
              <a:t>Pick top of the range</a:t>
            </a:r>
            <a:endParaRPr lang="en-US" sz="2400" b="1" dirty="0">
              <a:latin typeface="+mn-lt"/>
              <a:ea typeface="Adobe Fan Heiti Std B" panose="020B0700000000000000" pitchFamily="34" charset="-128"/>
            </a:endParaRPr>
          </a:p>
          <a:p>
            <a:pPr marL="342900" lvl="2" indent="-342900">
              <a:spcBef>
                <a:spcPts val="500"/>
              </a:spcBef>
              <a:buClr>
                <a:schemeClr val="tx1"/>
              </a:buClr>
              <a:buSzPct val="75000"/>
              <a:buFont typeface="Wingdings" panose="05000000000000000000" pitchFamily="2" charset="2"/>
              <a:buChar char="Ø"/>
              <a:defRPr sz="2400"/>
            </a:pPr>
            <a:r>
              <a:rPr lang="en-US" sz="2400" b="1" dirty="0">
                <a:latin typeface="+mn-lt"/>
                <a:ea typeface="Adobe Fan Heiti Std B" panose="020B0700000000000000" pitchFamily="34" charset="-128"/>
              </a:rPr>
              <a:t>What is your walk away point? </a:t>
            </a:r>
            <a:endParaRPr sz="2400" b="1" dirty="0">
              <a:latin typeface="+mn-lt"/>
              <a:ea typeface="Adobe Fan Heiti Std B" panose="020B0700000000000000" pitchFamily="34" charset="-128"/>
            </a:endParaRPr>
          </a:p>
          <a:p>
            <a:pPr marL="0" lvl="2" indent="0">
              <a:spcBef>
                <a:spcPts val="500"/>
              </a:spcBef>
              <a:buClr>
                <a:srgbClr val="00457C"/>
              </a:buClr>
              <a:buSzPct val="75000"/>
              <a:buNone/>
              <a:defRPr sz="2400"/>
            </a:pPr>
            <a:endParaRPr dirty="0">
              <a:latin typeface="+mn-lt"/>
            </a:endParaRPr>
          </a:p>
        </p:txBody>
      </p:sp>
      <p:sp>
        <p:nvSpPr>
          <p:cNvPr id="11" name="Rectangle 10"/>
          <p:cNvSpPr/>
          <p:nvPr/>
        </p:nvSpPr>
        <p:spPr>
          <a:xfrm>
            <a:off x="479871" y="4334473"/>
            <a:ext cx="1114425" cy="17932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ea typeface="Adobe Fan Heiti Std B" panose="020B0700000000000000" pitchFamily="34" charset="-128"/>
              </a:rPr>
              <a:t>Company research and postings </a:t>
            </a:r>
          </a:p>
        </p:txBody>
      </p:sp>
      <p:sp>
        <p:nvSpPr>
          <p:cNvPr id="15" name="Rectangle 14"/>
          <p:cNvSpPr/>
          <p:nvPr/>
        </p:nvSpPr>
        <p:spPr>
          <a:xfrm>
            <a:off x="1594296" y="4114531"/>
            <a:ext cx="1295400" cy="20132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ea typeface="Adobe Fan Heiti Std B" panose="020B0700000000000000" pitchFamily="34" charset="-128"/>
              </a:rPr>
              <a:t>Trade journals and professional associations </a:t>
            </a:r>
          </a:p>
        </p:txBody>
      </p:sp>
      <p:sp>
        <p:nvSpPr>
          <p:cNvPr id="16" name="Rectangle 15"/>
          <p:cNvSpPr/>
          <p:nvPr/>
        </p:nvSpPr>
        <p:spPr>
          <a:xfrm>
            <a:off x="2890055" y="3930091"/>
            <a:ext cx="1219714" cy="21976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ea typeface="Adobe Fan Heiti Std B" panose="020B0700000000000000" pitchFamily="34" charset="-128"/>
              </a:rPr>
              <a:t>Salary websites and calculators </a:t>
            </a:r>
          </a:p>
        </p:txBody>
      </p:sp>
      <p:sp>
        <p:nvSpPr>
          <p:cNvPr id="17" name="Rectangle 16"/>
          <p:cNvSpPr/>
          <p:nvPr/>
        </p:nvSpPr>
        <p:spPr>
          <a:xfrm>
            <a:off x="4109769" y="3529219"/>
            <a:ext cx="1400175" cy="26098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ea typeface="Adobe Fan Heiti Std B" panose="020B0700000000000000" pitchFamily="34" charset="-128"/>
              </a:rPr>
              <a:t>Other professionals: friends, alumni from your college,  colleagues, mentors, your general network, recruiters</a:t>
            </a:r>
          </a:p>
        </p:txBody>
      </p:sp>
      <p:sp>
        <p:nvSpPr>
          <p:cNvPr id="18" name="Rectangle 17"/>
          <p:cNvSpPr/>
          <p:nvPr/>
        </p:nvSpPr>
        <p:spPr>
          <a:xfrm>
            <a:off x="5488740" y="3131764"/>
            <a:ext cx="1384305" cy="30073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ea typeface="Adobe Fan Heiti Std B" panose="020B0700000000000000" pitchFamily="34" charset="-128"/>
              </a:rPr>
              <a:t>Informational Interviews</a:t>
            </a:r>
          </a:p>
        </p:txBody>
      </p:sp>
      <p:cxnSp>
        <p:nvCxnSpPr>
          <p:cNvPr id="19" name="Curved Connector 18"/>
          <p:cNvCxnSpPr/>
          <p:nvPr/>
        </p:nvCxnSpPr>
        <p:spPr>
          <a:xfrm flipV="1">
            <a:off x="1322166" y="3930091"/>
            <a:ext cx="409575" cy="352426"/>
          </a:xfrm>
          <a:prstGeom prst="curvedConnector3">
            <a:avLst>
              <a:gd name="adj1" fmla="val 12791"/>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2" name="Curved Connector 31"/>
          <p:cNvCxnSpPr/>
          <p:nvPr/>
        </p:nvCxnSpPr>
        <p:spPr>
          <a:xfrm flipV="1">
            <a:off x="2735019" y="3730309"/>
            <a:ext cx="409575" cy="352426"/>
          </a:xfrm>
          <a:prstGeom prst="curvedConnector3">
            <a:avLst>
              <a:gd name="adj1" fmla="val 12791"/>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3" name="Curved Connector 32"/>
          <p:cNvCxnSpPr/>
          <p:nvPr/>
        </p:nvCxnSpPr>
        <p:spPr>
          <a:xfrm flipV="1">
            <a:off x="3898198" y="3397686"/>
            <a:ext cx="409575" cy="352426"/>
          </a:xfrm>
          <a:prstGeom prst="curvedConnector3">
            <a:avLst>
              <a:gd name="adj1" fmla="val 12791"/>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4" name="Curved Connector 33"/>
          <p:cNvCxnSpPr/>
          <p:nvPr/>
        </p:nvCxnSpPr>
        <p:spPr>
          <a:xfrm flipV="1">
            <a:off x="5296525" y="2979047"/>
            <a:ext cx="409575" cy="352426"/>
          </a:xfrm>
          <a:prstGeom prst="curvedConnector3">
            <a:avLst>
              <a:gd name="adj1" fmla="val 12791"/>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36" name="Rectangle 35"/>
          <p:cNvSpPr/>
          <p:nvPr/>
        </p:nvSpPr>
        <p:spPr>
          <a:xfrm>
            <a:off x="6886613" y="2781301"/>
            <a:ext cx="1494702" cy="33515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latin typeface="Adobe Fan Heiti Std B" panose="020B0700000000000000" pitchFamily="34" charset="-128"/>
              <a:ea typeface="Adobe Fan Heiti Std B" panose="020B0700000000000000" pitchFamily="34" charset="-128"/>
            </a:endParaRPr>
          </a:p>
        </p:txBody>
      </p:sp>
      <p:sp>
        <p:nvSpPr>
          <p:cNvPr id="30" name="AutoShape 4" descr="Image result for dollar sig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 name="Picture 255"/>
          <p:cNvPicPr>
            <a:picLocks noChangeAspect="1"/>
          </p:cNvPicPr>
          <p:nvPr/>
        </p:nvPicPr>
        <p:blipFill>
          <a:blip r:embed="rId3">
            <a:extLst>
              <a:ext uri="{BEBA8EAE-BF5A-486C-A8C5-ECC9F3942E4B}">
                <a14:imgProps xmlns:a14="http://schemas.microsoft.com/office/drawing/2010/main">
                  <a14:imgLayer r:embed="rId4">
                    <a14:imgEffect>
                      <a14:backgroundRemoval t="9985" b="98464" l="4462" r="100000">
                        <a14:foregroundMark x1="20308" y1="25192" x2="56769" y2="22734"/>
                        <a14:foregroundMark x1="27538" y1="31797" x2="49846" y2="33333"/>
                        <a14:foregroundMark x1="38923" y1="33641" x2="50000" y2="34101"/>
                      </a14:backgroundRemoval>
                    </a14:imgEffect>
                  </a14:imgLayer>
                </a14:imgProps>
              </a:ext>
            </a:extLst>
          </a:blip>
          <a:stretch>
            <a:fillRect/>
          </a:stretch>
        </p:blipFill>
        <p:spPr>
          <a:xfrm>
            <a:off x="6654691" y="4676644"/>
            <a:ext cx="1423095" cy="1425285"/>
          </a:xfrm>
          <a:prstGeom prst="rect">
            <a:avLst/>
          </a:prstGeom>
        </p:spPr>
      </p:pic>
      <p:pic>
        <p:nvPicPr>
          <p:cNvPr id="257" name="Picture 256"/>
          <p:cNvPicPr>
            <a:picLocks noChangeAspect="1"/>
          </p:cNvPicPr>
          <p:nvPr/>
        </p:nvPicPr>
        <p:blipFill>
          <a:blip r:embed="rId5">
            <a:extLst>
              <a:ext uri="{BEBA8EAE-BF5A-486C-A8C5-ECC9F3942E4B}">
                <a14:imgProps xmlns:a14="http://schemas.microsoft.com/office/drawing/2010/main">
                  <a14:imgLayer r:embed="rId6">
                    <a14:imgEffect>
                      <a14:backgroundRemoval t="10000" b="65500" l="25625" r="79750">
                        <a14:foregroundMark x1="48750" y1="21250" x2="55750" y2="47625"/>
                        <a14:foregroundMark x1="72375" y1="28000" x2="69500" y2="29000"/>
                        <a14:foregroundMark x1="45625" y1="39125" x2="47750" y2="47625"/>
                        <a14:foregroundMark x1="36875" y1="26250" x2="35375" y2="30125"/>
                        <a14:foregroundMark x1="42750" y1="61500" x2="45625" y2="62500"/>
                        <a14:backgroundMark x1="36875" y1="64125" x2="59625" y2="64500"/>
                      </a14:backgroundRemoval>
                    </a14:imgEffect>
                  </a14:imgLayer>
                </a14:imgProps>
              </a:ext>
            </a:extLst>
          </a:blip>
          <a:stretch>
            <a:fillRect/>
          </a:stretch>
        </p:blipFill>
        <p:spPr>
          <a:xfrm>
            <a:off x="6434361" y="1271360"/>
            <a:ext cx="2326312" cy="2257859"/>
          </a:xfrm>
          <a:prstGeom prst="rect">
            <a:avLst/>
          </a:prstGeom>
        </p:spPr>
      </p:pic>
      <p:cxnSp>
        <p:nvCxnSpPr>
          <p:cNvPr id="52" name="Curved Connector 51"/>
          <p:cNvCxnSpPr/>
          <p:nvPr/>
        </p:nvCxnSpPr>
        <p:spPr>
          <a:xfrm flipV="1">
            <a:off x="6654690" y="2626621"/>
            <a:ext cx="409575" cy="352426"/>
          </a:xfrm>
          <a:prstGeom prst="curvedConnector3">
            <a:avLst>
              <a:gd name="adj1" fmla="val 12791"/>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1"/>
          <p:cNvSpPr txBox="1">
            <a:spLocks noGrp="1"/>
          </p:cNvSpPr>
          <p:nvPr>
            <p:ph type="title"/>
          </p:nvPr>
        </p:nvSpPr>
        <p:spPr>
          <a:xfrm>
            <a:off x="155575" y="214229"/>
            <a:ext cx="8229600" cy="1143001"/>
          </a:xfrm>
          <a:prstGeom prst="rect">
            <a:avLst/>
          </a:prstGeom>
        </p:spPr>
        <p:txBody>
          <a:bodyPr/>
          <a:lstStyle>
            <a:lvl1pPr>
              <a:defRPr b="1">
                <a:solidFill>
                  <a:srgbClr val="376092"/>
                </a:solidFill>
              </a:defRPr>
            </a:lvl1pPr>
          </a:lstStyle>
          <a:p>
            <a:r>
              <a:rPr sz="3200" dirty="0">
                <a:solidFill>
                  <a:schemeClr val="tx1"/>
                </a:solidFill>
                <a:latin typeface="+mn-lt"/>
                <a:ea typeface="Adobe Fan Heiti Std B" panose="020B0700000000000000" pitchFamily="34" charset="-128"/>
              </a:rPr>
              <a:t>Know What </a:t>
            </a:r>
            <a:r>
              <a:rPr lang="en-US" sz="3200" dirty="0">
                <a:solidFill>
                  <a:schemeClr val="tx1"/>
                </a:solidFill>
                <a:latin typeface="+mn-lt"/>
                <a:ea typeface="Adobe Fan Heiti Std B" panose="020B0700000000000000" pitchFamily="34" charset="-128"/>
              </a:rPr>
              <a:t>Is Important to </a:t>
            </a:r>
            <a:r>
              <a:rPr sz="3200" dirty="0">
                <a:solidFill>
                  <a:schemeClr val="tx1"/>
                </a:solidFill>
                <a:latin typeface="+mn-lt"/>
                <a:ea typeface="Adobe Fan Heiti Std B" panose="020B0700000000000000" pitchFamily="34" charset="-128"/>
              </a:rPr>
              <a:t>You</a:t>
            </a:r>
            <a:r>
              <a:rPr lang="en-US" sz="3200" dirty="0">
                <a:solidFill>
                  <a:schemeClr val="tx1"/>
                </a:solidFill>
                <a:latin typeface="+mn-lt"/>
                <a:ea typeface="Adobe Fan Heiti Std B" panose="020B0700000000000000" pitchFamily="34" charset="-128"/>
              </a:rPr>
              <a:t> </a:t>
            </a:r>
            <a:endParaRPr sz="3200" dirty="0">
              <a:solidFill>
                <a:schemeClr val="tx1"/>
              </a:solidFill>
              <a:latin typeface="+mn-lt"/>
              <a:ea typeface="Adobe Fan Heiti Std B" panose="020B0700000000000000" pitchFamily="34" charset="-128"/>
            </a:endParaRPr>
          </a:p>
        </p:txBody>
      </p:sp>
      <p:sp>
        <p:nvSpPr>
          <p:cNvPr id="284" name="Content Placeholder 2"/>
          <p:cNvSpPr txBox="1">
            <a:spLocks noGrp="1"/>
          </p:cNvSpPr>
          <p:nvPr>
            <p:ph idx="1"/>
          </p:nvPr>
        </p:nvSpPr>
        <p:spPr>
          <a:xfrm>
            <a:off x="307975" y="953591"/>
            <a:ext cx="7353300" cy="641217"/>
          </a:xfrm>
          <a:prstGeom prst="rect">
            <a:avLst/>
          </a:prstGeom>
        </p:spPr>
        <p:txBody>
          <a:bodyPr>
            <a:normAutofit lnSpcReduction="10000"/>
          </a:bodyPr>
          <a:lstStyle/>
          <a:p>
            <a:pPr marL="342900" lvl="2" indent="-342900">
              <a:spcBef>
                <a:spcPts val="1200"/>
              </a:spcBef>
              <a:buClr>
                <a:schemeClr val="tx1"/>
              </a:buClr>
              <a:buSzPct val="75000"/>
              <a:buFont typeface="Wingdings" panose="05000000000000000000" pitchFamily="2" charset="2"/>
              <a:buChar char="Ø"/>
              <a:defRPr sz="2400" b="1"/>
            </a:pPr>
            <a:r>
              <a:rPr sz="2000" dirty="0">
                <a:latin typeface="+mn-lt"/>
                <a:ea typeface="Adobe Fan Heiti Std B" panose="020B0700000000000000" pitchFamily="34" charset="-128"/>
              </a:rPr>
              <a:t>Get clear on what you </a:t>
            </a:r>
            <a:r>
              <a:rPr lang="en-US" sz="2000" dirty="0">
                <a:latin typeface="+mn-lt"/>
                <a:ea typeface="Adobe Fan Heiti Std B" panose="020B0700000000000000" pitchFamily="34" charset="-128"/>
              </a:rPr>
              <a:t> w</a:t>
            </a:r>
            <a:r>
              <a:rPr sz="2000" dirty="0">
                <a:latin typeface="+mn-lt"/>
                <a:ea typeface="Adobe Fan Heiti Std B" panose="020B0700000000000000" pitchFamily="34" charset="-128"/>
              </a:rPr>
              <a:t>ant in your </a:t>
            </a:r>
            <a:r>
              <a:rPr lang="en-US" sz="2000" dirty="0">
                <a:latin typeface="+mn-lt"/>
                <a:ea typeface="Adobe Fan Heiti Std B" panose="020B0700000000000000" pitchFamily="34" charset="-128"/>
              </a:rPr>
              <a:t>next </a:t>
            </a:r>
            <a:r>
              <a:rPr sz="2000" dirty="0">
                <a:latin typeface="+mn-lt"/>
                <a:ea typeface="Adobe Fan Heiti Std B" panose="020B0700000000000000" pitchFamily="34" charset="-128"/>
              </a:rPr>
              <a:t>job</a:t>
            </a:r>
            <a:r>
              <a:rPr lang="en-US" sz="2000" dirty="0">
                <a:latin typeface="+mn-lt"/>
                <a:ea typeface="Adobe Fan Heiti Std B" panose="020B0700000000000000" pitchFamily="34" charset="-128"/>
              </a:rPr>
              <a:t>.  This is important reflection prior to negotiation</a:t>
            </a:r>
            <a:endParaRPr sz="2000" dirty="0">
              <a:latin typeface="+mn-lt"/>
              <a:ea typeface="Adobe Fan Heiti Std B" panose="020B0700000000000000" pitchFamily="34" charset="-128"/>
            </a:endParaRPr>
          </a:p>
        </p:txBody>
      </p:sp>
      <p:sp>
        <p:nvSpPr>
          <p:cNvPr id="2" name="AutoShape 2" descr="Image result for work life bal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3875"/>
                    </a14:imgEffect>
                  </a14:imgLayer>
                </a14:imgProps>
              </a:ext>
              <a:ext uri="{28A0092B-C50C-407E-A947-70E740481C1C}">
                <a14:useLocalDpi xmlns:a14="http://schemas.microsoft.com/office/drawing/2010/main" val="0"/>
              </a:ext>
            </a:extLst>
          </a:blip>
          <a:srcRect/>
          <a:stretch>
            <a:fillRect/>
          </a:stretch>
        </p:blipFill>
        <p:spPr bwMode="auto">
          <a:xfrm>
            <a:off x="-135356" y="1741289"/>
            <a:ext cx="5316464" cy="4648676"/>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rot="20948396">
            <a:off x="829089" y="4431113"/>
            <a:ext cx="1848461" cy="1352466"/>
          </a:xfrm>
          <a:prstGeom prst="cloudCallout">
            <a:avLst>
              <a:gd name="adj1" fmla="val 86480"/>
              <a:gd name="adj2" fmla="val 97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ea typeface="Adobe Fan Heiti Std B" panose="020B0700000000000000" pitchFamily="34" charset="-128"/>
              </a:rPr>
              <a:t>What are my values? </a:t>
            </a:r>
          </a:p>
        </p:txBody>
      </p:sp>
      <p:sp>
        <p:nvSpPr>
          <p:cNvPr id="12" name="Cloud Callout 11"/>
          <p:cNvSpPr/>
          <p:nvPr/>
        </p:nvSpPr>
        <p:spPr>
          <a:xfrm rot="741964">
            <a:off x="5179170" y="2655690"/>
            <a:ext cx="2741055" cy="1948884"/>
          </a:xfrm>
          <a:prstGeom prst="cloudCallout">
            <a:avLst>
              <a:gd name="adj1" fmla="val -56511"/>
              <a:gd name="adj2" fmla="val 64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ea typeface="Adobe Fan Heiti Std B" panose="020B0700000000000000" pitchFamily="34" charset="-128"/>
            </a:endParaRPr>
          </a:p>
        </p:txBody>
      </p:sp>
      <p:sp>
        <p:nvSpPr>
          <p:cNvPr id="13" name="Cloud Callout 12"/>
          <p:cNvSpPr/>
          <p:nvPr/>
        </p:nvSpPr>
        <p:spPr>
          <a:xfrm rot="318308">
            <a:off x="5508868" y="4670820"/>
            <a:ext cx="2352500" cy="1714066"/>
          </a:xfrm>
          <a:prstGeom prst="cloudCallout">
            <a:avLst>
              <a:gd name="adj1" fmla="val -84419"/>
              <a:gd name="adj2" fmla="val -872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ea typeface="Adobe Fan Heiti Std B" panose="020B0700000000000000" pitchFamily="34" charset="-128"/>
            </a:endParaRPr>
          </a:p>
        </p:txBody>
      </p:sp>
      <p:sp>
        <p:nvSpPr>
          <p:cNvPr id="14" name="Cloud Callout 13"/>
          <p:cNvSpPr/>
          <p:nvPr/>
        </p:nvSpPr>
        <p:spPr>
          <a:xfrm>
            <a:off x="1105199" y="2748557"/>
            <a:ext cx="1762495" cy="1506848"/>
          </a:xfrm>
          <a:prstGeom prst="cloudCallout">
            <a:avLst>
              <a:gd name="adj1" fmla="val 67458"/>
              <a:gd name="adj2" fmla="val 6150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b="1" dirty="0">
              <a:ea typeface="Adobe Fan Heiti Std B" panose="020B0700000000000000" pitchFamily="34" charset="-128"/>
            </a:endParaRPr>
          </a:p>
        </p:txBody>
      </p:sp>
      <p:sp>
        <p:nvSpPr>
          <p:cNvPr id="15" name="Cloud Callout 14"/>
          <p:cNvSpPr/>
          <p:nvPr/>
        </p:nvSpPr>
        <p:spPr>
          <a:xfrm rot="764986">
            <a:off x="2748092" y="1827183"/>
            <a:ext cx="2620513" cy="1768491"/>
          </a:xfrm>
          <a:prstGeom prst="cloudCallout">
            <a:avLst>
              <a:gd name="adj1" fmla="val 18175"/>
              <a:gd name="adj2" fmla="val 825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ea typeface="Adobe Fan Heiti Std B" panose="020B0700000000000000" pitchFamily="34" charset="-128"/>
            </a:endParaRPr>
          </a:p>
        </p:txBody>
      </p:sp>
      <p:sp>
        <p:nvSpPr>
          <p:cNvPr id="3" name="TextBox 2"/>
          <p:cNvSpPr txBox="1"/>
          <p:nvPr/>
        </p:nvSpPr>
        <p:spPr>
          <a:xfrm rot="20232996">
            <a:off x="1249013" y="3069622"/>
            <a:ext cx="1388764" cy="954107"/>
          </a:xfrm>
          <a:prstGeom prst="rect">
            <a:avLst/>
          </a:prstGeom>
          <a:noFill/>
        </p:spPr>
        <p:txBody>
          <a:bodyPr wrap="square" rtlCol="0">
            <a:spAutoFit/>
          </a:bodyPr>
          <a:lstStyle/>
          <a:p>
            <a:pPr algn="ctr"/>
            <a:r>
              <a:rPr lang="en-US" sz="1400" b="1" dirty="0">
                <a:solidFill>
                  <a:schemeClr val="bg1"/>
                </a:solidFill>
                <a:ea typeface="Adobe Fan Heiti Std B" panose="020B0700000000000000" pitchFamily="34" charset="-128"/>
              </a:rPr>
              <a:t>What type of job and what does it look like?</a:t>
            </a:r>
          </a:p>
        </p:txBody>
      </p:sp>
      <p:sp>
        <p:nvSpPr>
          <p:cNvPr id="5" name="TextBox 4"/>
          <p:cNvSpPr txBox="1"/>
          <p:nvPr/>
        </p:nvSpPr>
        <p:spPr>
          <a:xfrm rot="243166">
            <a:off x="2907624" y="2190194"/>
            <a:ext cx="2882009" cy="954107"/>
          </a:xfrm>
          <a:prstGeom prst="rect">
            <a:avLst/>
          </a:prstGeom>
          <a:noFill/>
        </p:spPr>
        <p:txBody>
          <a:bodyPr wrap="square" rtlCol="0">
            <a:spAutoFit/>
          </a:bodyPr>
          <a:lstStyle/>
          <a:p>
            <a:r>
              <a:rPr lang="en-US" sz="1400" b="1" dirty="0">
                <a:solidFill>
                  <a:schemeClr val="bg1"/>
                </a:solidFill>
                <a:ea typeface="Adobe Fan Heiti Std B" panose="020B0700000000000000" pitchFamily="34" charset="-128"/>
              </a:rPr>
              <a:t>                Perks?</a:t>
            </a:r>
          </a:p>
          <a:p>
            <a:r>
              <a:rPr lang="en-US" sz="1400" b="1" dirty="0">
                <a:solidFill>
                  <a:schemeClr val="bg1"/>
                </a:solidFill>
                <a:ea typeface="Adobe Fan Heiti Std B" panose="020B0700000000000000" pitchFamily="34" charset="-128"/>
              </a:rPr>
              <a:t>Professional development, travel, employee happy </a:t>
            </a:r>
          </a:p>
          <a:p>
            <a:r>
              <a:rPr lang="en-US" sz="1400" b="1" dirty="0">
                <a:solidFill>
                  <a:schemeClr val="bg1"/>
                </a:solidFill>
                <a:ea typeface="Adobe Fan Heiti Std B" panose="020B0700000000000000" pitchFamily="34" charset="-128"/>
              </a:rPr>
              <a:t>hours, cultural fit </a:t>
            </a:r>
          </a:p>
        </p:txBody>
      </p:sp>
      <p:sp>
        <p:nvSpPr>
          <p:cNvPr id="8" name="TextBox 7"/>
          <p:cNvSpPr txBox="1"/>
          <p:nvPr/>
        </p:nvSpPr>
        <p:spPr>
          <a:xfrm rot="223682">
            <a:off x="5363721" y="2943517"/>
            <a:ext cx="2566750" cy="1231106"/>
          </a:xfrm>
          <a:prstGeom prst="rect">
            <a:avLst/>
          </a:prstGeom>
          <a:noFill/>
        </p:spPr>
        <p:txBody>
          <a:bodyPr wrap="square" rtlCol="0">
            <a:spAutoFit/>
          </a:bodyPr>
          <a:lstStyle/>
          <a:p>
            <a:r>
              <a:rPr lang="en-US" dirty="0"/>
              <a:t>       </a:t>
            </a:r>
            <a:r>
              <a:rPr lang="en-US" sz="1400" b="1" dirty="0">
                <a:solidFill>
                  <a:schemeClr val="bg1"/>
                </a:solidFill>
              </a:rPr>
              <a:t>Job Aspects? </a:t>
            </a:r>
          </a:p>
          <a:p>
            <a:r>
              <a:rPr lang="en-US" sz="1400" b="1" dirty="0">
                <a:solidFill>
                  <a:schemeClr val="bg1"/>
                </a:solidFill>
              </a:rPr>
              <a:t>(title, tasks, work culture, responsibilities, commuting, distance, working from home) </a:t>
            </a:r>
          </a:p>
        </p:txBody>
      </p:sp>
      <p:sp>
        <p:nvSpPr>
          <p:cNvPr id="10" name="TextBox 9"/>
          <p:cNvSpPr txBox="1"/>
          <p:nvPr/>
        </p:nvSpPr>
        <p:spPr>
          <a:xfrm rot="419685">
            <a:off x="5762793" y="5004343"/>
            <a:ext cx="1934314" cy="1231106"/>
          </a:xfrm>
          <a:prstGeom prst="rect">
            <a:avLst/>
          </a:prstGeom>
          <a:noFill/>
        </p:spPr>
        <p:txBody>
          <a:bodyPr wrap="square" rtlCol="0">
            <a:spAutoFit/>
          </a:bodyPr>
          <a:lstStyle/>
          <a:p>
            <a:r>
              <a:rPr lang="en-US" sz="1400" b="1" dirty="0">
                <a:solidFill>
                  <a:schemeClr val="bg1"/>
                </a:solidFill>
                <a:ea typeface="Adobe Fan Heiti Std B" panose="020B0700000000000000" pitchFamily="34" charset="-128"/>
              </a:rPr>
              <a:t>          Benefits?</a:t>
            </a:r>
          </a:p>
          <a:p>
            <a:r>
              <a:rPr lang="en-US" sz="1400" b="1" dirty="0">
                <a:solidFill>
                  <a:schemeClr val="bg1"/>
                </a:solidFill>
                <a:ea typeface="Adobe Fan Heiti Std B" panose="020B0700000000000000" pitchFamily="34" charset="-128"/>
              </a:rPr>
              <a:t>Flexibility, vacation, health insurance, tuition assistance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itle 1"/>
          <p:cNvSpPr txBox="1">
            <a:spLocks noGrp="1"/>
          </p:cNvSpPr>
          <p:nvPr>
            <p:ph type="title"/>
          </p:nvPr>
        </p:nvSpPr>
        <p:spPr>
          <a:xfrm>
            <a:off x="248026" y="179441"/>
            <a:ext cx="7055380" cy="556934"/>
          </a:xfrm>
          <a:prstGeom prst="rect">
            <a:avLst/>
          </a:prstGeom>
        </p:spPr>
        <p:txBody>
          <a:bodyPr>
            <a:noAutofit/>
          </a:bodyPr>
          <a:lstStyle/>
          <a:p>
            <a:pPr algn="ctr"/>
            <a:r>
              <a:rPr sz="3600" b="1" dirty="0">
                <a:solidFill>
                  <a:schemeClr val="tx1"/>
                </a:solidFill>
                <a:latin typeface="+mn-lt"/>
                <a:ea typeface="Adobe Fan Heiti Std B" panose="020B0700000000000000" pitchFamily="34" charset="-128"/>
              </a:rPr>
              <a:t>What Else Can You Negotiate?</a:t>
            </a:r>
            <a:br>
              <a:rPr sz="3600" b="1" dirty="0">
                <a:solidFill>
                  <a:schemeClr val="tx1"/>
                </a:solidFill>
                <a:latin typeface="+mn-lt"/>
                <a:ea typeface="Adobe Fan Heiti Std B" panose="020B0700000000000000" pitchFamily="34" charset="-128"/>
              </a:rPr>
            </a:br>
            <a:br>
              <a:rPr lang="en-US" sz="3600" b="1" dirty="0">
                <a:solidFill>
                  <a:schemeClr val="tx1"/>
                </a:solidFill>
                <a:latin typeface="+mn-lt"/>
                <a:ea typeface="Adobe Fan Heiti Std B" panose="020B0700000000000000" pitchFamily="34" charset="-128"/>
              </a:rPr>
            </a:br>
            <a:br>
              <a:rPr lang="en-US" sz="3600" b="1" dirty="0">
                <a:solidFill>
                  <a:schemeClr val="tx1"/>
                </a:solidFill>
                <a:latin typeface="+mn-lt"/>
                <a:ea typeface="Adobe Fan Heiti Std B" panose="020B0700000000000000" pitchFamily="34" charset="-128"/>
              </a:rPr>
            </a:br>
            <a:br>
              <a:rPr lang="en-US" sz="3600" b="1" i="1" dirty="0">
                <a:solidFill>
                  <a:schemeClr val="tx1"/>
                </a:solidFill>
                <a:latin typeface="+mn-lt"/>
                <a:ea typeface="Adobe Fan Heiti Std B" panose="020B0700000000000000" pitchFamily="34" charset="-128"/>
              </a:rPr>
            </a:br>
            <a:br>
              <a:rPr lang="en-US" sz="3600" b="1" i="1" dirty="0">
                <a:solidFill>
                  <a:schemeClr val="tx1"/>
                </a:solidFill>
                <a:latin typeface="+mn-lt"/>
                <a:ea typeface="Adobe Fan Heiti Std B" panose="020B0700000000000000" pitchFamily="34" charset="-128"/>
              </a:rPr>
            </a:br>
            <a:br>
              <a:rPr lang="en-US" sz="3600" b="1" dirty="0">
                <a:solidFill>
                  <a:schemeClr val="tx1"/>
                </a:solidFill>
                <a:latin typeface="+mn-lt"/>
                <a:ea typeface="Adobe Fan Heiti Std B" panose="020B0700000000000000" pitchFamily="34" charset="-128"/>
              </a:rPr>
            </a:br>
            <a:r>
              <a:rPr lang="en-US" sz="3600" b="1" dirty="0">
                <a:latin typeface="+mn-lt"/>
              </a:rPr>
              <a:t> </a:t>
            </a:r>
            <a:br>
              <a:rPr lang="en-US" sz="3600" b="1" dirty="0">
                <a:latin typeface="+mn-lt"/>
              </a:rPr>
            </a:br>
            <a:br>
              <a:rPr lang="en-US" sz="3600" b="1" dirty="0">
                <a:latin typeface="+mn-lt"/>
              </a:rPr>
            </a:br>
            <a:br>
              <a:rPr lang="en-US" sz="3600" b="1" dirty="0">
                <a:solidFill>
                  <a:schemeClr val="tx1"/>
                </a:solidFill>
                <a:latin typeface="+mn-lt"/>
                <a:ea typeface="Adobe Fan Heiti Std B" panose="020B0700000000000000" pitchFamily="34" charset="-128"/>
              </a:rPr>
            </a:br>
            <a:br>
              <a:rPr lang="en-US" sz="3600" b="1" dirty="0">
                <a:solidFill>
                  <a:schemeClr val="tx1"/>
                </a:solidFill>
                <a:latin typeface="+mn-lt"/>
                <a:ea typeface="Adobe Fan Heiti Std B" panose="020B0700000000000000" pitchFamily="34" charset="-128"/>
              </a:rPr>
            </a:br>
            <a:br>
              <a:rPr sz="3600" b="1" i="1" dirty="0">
                <a:solidFill>
                  <a:schemeClr val="tx1"/>
                </a:solidFill>
                <a:latin typeface="+mn-lt"/>
                <a:ea typeface="Adobe Fan Heiti Std B" panose="020B0700000000000000" pitchFamily="34" charset="-128"/>
              </a:rPr>
            </a:br>
            <a:endParaRPr sz="3600" b="1" i="1" dirty="0">
              <a:solidFill>
                <a:schemeClr val="tx1"/>
              </a:solidFill>
              <a:latin typeface="+mn-lt"/>
              <a:ea typeface="Adobe Fan Heiti Std B" panose="020B0700000000000000" pitchFamily="34" charset="-128"/>
            </a:endParaRPr>
          </a:p>
        </p:txBody>
      </p:sp>
      <p:sp>
        <p:nvSpPr>
          <p:cNvPr id="10" name="Rectangle 9"/>
          <p:cNvSpPr/>
          <p:nvPr/>
        </p:nvSpPr>
        <p:spPr>
          <a:xfrm rot="219605">
            <a:off x="359388" y="5913487"/>
            <a:ext cx="8473670" cy="303863"/>
          </a:xfrm>
          <a:prstGeom prst="rect">
            <a:avLst/>
          </a:prstGeom>
        </p:spPr>
        <p:style>
          <a:lnRef idx="1">
            <a:schemeClr val="accent4">
              <a:tint val="40000"/>
              <a:alpha val="90000"/>
              <a:hueOff val="1826064"/>
              <a:satOff val="-4485"/>
              <a:lumOff val="-1119"/>
              <a:alphaOff val="0"/>
            </a:schemeClr>
          </a:lnRef>
          <a:fillRef idx="1">
            <a:schemeClr val="accent4">
              <a:tint val="40000"/>
              <a:alpha val="90000"/>
              <a:hueOff val="1826064"/>
              <a:satOff val="-4485"/>
              <a:lumOff val="-1119"/>
              <a:alphaOff val="0"/>
            </a:schemeClr>
          </a:fillRef>
          <a:effectRef idx="0">
            <a:schemeClr val="accent4">
              <a:tint val="40000"/>
              <a:alpha val="90000"/>
              <a:hueOff val="1826064"/>
              <a:satOff val="-4485"/>
              <a:lumOff val="-1119"/>
              <a:alphaOff val="0"/>
            </a:schemeClr>
          </a:effectRef>
          <a:fontRef idx="minor">
            <a:schemeClr val="dk1">
              <a:hueOff val="0"/>
              <a:satOff val="0"/>
              <a:lumOff val="0"/>
              <a:alphaOff val="0"/>
            </a:schemeClr>
          </a:fontRef>
        </p:style>
        <p:txBody>
          <a:bodyPr/>
          <a:lstStyle/>
          <a:p>
            <a:pPr algn="ctr"/>
            <a:r>
              <a:rPr lang="en-US" sz="1600" b="1" dirty="0"/>
              <a:t>Weigh Your Options </a:t>
            </a:r>
          </a:p>
        </p:txBody>
      </p:sp>
      <p:sp>
        <p:nvSpPr>
          <p:cNvPr id="7" name="TextBox 6"/>
          <p:cNvSpPr txBox="1"/>
          <p:nvPr/>
        </p:nvSpPr>
        <p:spPr>
          <a:xfrm>
            <a:off x="453476" y="828323"/>
            <a:ext cx="7172325" cy="1200329"/>
          </a:xfrm>
          <a:prstGeom prst="rect">
            <a:avLst/>
          </a:prstGeom>
          <a:noFill/>
        </p:spPr>
        <p:txBody>
          <a:bodyPr wrap="square" rtlCol="0">
            <a:spAutoFit/>
          </a:bodyPr>
          <a:lstStyle/>
          <a:p>
            <a:r>
              <a:rPr lang="en-US" b="1" dirty="0">
                <a:ea typeface="Adobe Fan Heiti Std B" panose="020B0700000000000000" pitchFamily="34" charset="-128"/>
              </a:rPr>
              <a:t>Take a few minutes and make a list of items you might negotiate in your next job, other than salary.  You can choose from below or make up your own!  Then pick your top 3 in priority order</a:t>
            </a:r>
            <a:endParaRPr lang="en-US" b="1" dirty="0"/>
          </a:p>
        </p:txBody>
      </p:sp>
      <p:sp>
        <p:nvSpPr>
          <p:cNvPr id="12" name="Isosceles Triangle 11"/>
          <p:cNvSpPr/>
          <p:nvPr/>
        </p:nvSpPr>
        <p:spPr>
          <a:xfrm>
            <a:off x="4251752" y="6228395"/>
            <a:ext cx="544353" cy="544353"/>
          </a:xfrm>
          <a:prstGeom prst="triangle">
            <a:avLst/>
          </a:prstGeom>
        </p:spPr>
        <p:style>
          <a:lnRef idx="1">
            <a:schemeClr val="accent4">
              <a:tint val="40000"/>
              <a:alpha val="90000"/>
              <a:hueOff val="1217376"/>
              <a:satOff val="-2990"/>
              <a:lumOff val="-746"/>
              <a:alphaOff val="0"/>
            </a:schemeClr>
          </a:lnRef>
          <a:fillRef idx="1">
            <a:schemeClr val="accent4">
              <a:tint val="40000"/>
              <a:alpha val="90000"/>
              <a:hueOff val="1217376"/>
              <a:satOff val="-2990"/>
              <a:lumOff val="-746"/>
              <a:alphaOff val="0"/>
            </a:schemeClr>
          </a:fillRef>
          <a:effectRef idx="0">
            <a:schemeClr val="accent4">
              <a:tint val="40000"/>
              <a:alpha val="90000"/>
              <a:hueOff val="1217376"/>
              <a:satOff val="-2990"/>
              <a:lumOff val="-746"/>
              <a:alphaOff val="0"/>
            </a:schemeClr>
          </a:effectRef>
          <a:fontRef idx="minor">
            <a:schemeClr val="dk1">
              <a:hueOff val="0"/>
              <a:satOff val="0"/>
              <a:lumOff val="0"/>
              <a:alphaOff val="0"/>
            </a:schemeClr>
          </a:fontRef>
        </p:style>
      </p:sp>
      <p:sp>
        <p:nvSpPr>
          <p:cNvPr id="8" name="Rounded Rectangle 7"/>
          <p:cNvSpPr/>
          <p:nvPr/>
        </p:nvSpPr>
        <p:spPr>
          <a:xfrm>
            <a:off x="2794020" y="1897260"/>
            <a:ext cx="2455035" cy="49194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b="1" dirty="0">
                <a:ea typeface="Adobe Fan Heiti Std B" panose="020B0700000000000000" pitchFamily="34" charset="-128"/>
              </a:rPr>
              <a:t>Deal or No Deal?</a:t>
            </a:r>
          </a:p>
        </p:txBody>
      </p:sp>
      <p:sp>
        <p:nvSpPr>
          <p:cNvPr id="9" name="Rounded Rectangle 8"/>
          <p:cNvSpPr/>
          <p:nvPr/>
        </p:nvSpPr>
        <p:spPr>
          <a:xfrm rot="243857">
            <a:off x="68329" y="5150732"/>
            <a:ext cx="1419708" cy="410331"/>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1600" b="1" dirty="0">
                <a:solidFill>
                  <a:schemeClr val="bg1"/>
                </a:solidFill>
                <a:ea typeface="Adobe Fan Heiti Std B" panose="020B0700000000000000" pitchFamily="34" charset="-128"/>
              </a:rPr>
              <a:t>  Start Date</a:t>
            </a:r>
          </a:p>
        </p:txBody>
      </p:sp>
      <p:sp>
        <p:nvSpPr>
          <p:cNvPr id="18" name="Rounded Rectangle 17"/>
          <p:cNvSpPr/>
          <p:nvPr/>
        </p:nvSpPr>
        <p:spPr>
          <a:xfrm rot="345652">
            <a:off x="1589774" y="4729174"/>
            <a:ext cx="1268630" cy="444704"/>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Relocation costs</a:t>
            </a:r>
          </a:p>
        </p:txBody>
      </p:sp>
      <p:sp>
        <p:nvSpPr>
          <p:cNvPr id="19" name="Rounded Rectangle 18"/>
          <p:cNvSpPr/>
          <p:nvPr/>
        </p:nvSpPr>
        <p:spPr>
          <a:xfrm rot="188180">
            <a:off x="5390643" y="3841852"/>
            <a:ext cx="1515821" cy="445759"/>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600" b="1" dirty="0">
                <a:solidFill>
                  <a:schemeClr val="bg1"/>
                </a:solidFill>
                <a:ea typeface="Adobe Fan Heiti Std B" panose="020B0700000000000000" pitchFamily="34" charset="-128"/>
              </a:rPr>
              <a:t>Salary reviews</a:t>
            </a:r>
          </a:p>
        </p:txBody>
      </p:sp>
      <p:sp>
        <p:nvSpPr>
          <p:cNvPr id="20" name="Rounded Rectangle 19"/>
          <p:cNvSpPr/>
          <p:nvPr/>
        </p:nvSpPr>
        <p:spPr>
          <a:xfrm rot="227376">
            <a:off x="181990" y="4708291"/>
            <a:ext cx="1275006" cy="394801"/>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bg1"/>
                </a:solidFill>
                <a:ea typeface="Adobe Fan Heiti Std B" panose="020B0700000000000000" pitchFamily="34" charset="-128"/>
              </a:rPr>
              <a:t>Bonuses</a:t>
            </a:r>
            <a:endParaRPr lang="en-US" sz="1400" b="1" dirty="0">
              <a:solidFill>
                <a:schemeClr val="bg1"/>
              </a:solidFill>
              <a:ea typeface="Adobe Fan Heiti Std B" panose="020B0700000000000000" pitchFamily="34" charset="-128"/>
            </a:endParaRPr>
          </a:p>
        </p:txBody>
      </p:sp>
      <p:sp>
        <p:nvSpPr>
          <p:cNvPr id="21" name="Rounded Rectangle 20"/>
          <p:cNvSpPr/>
          <p:nvPr/>
        </p:nvSpPr>
        <p:spPr>
          <a:xfrm rot="221845">
            <a:off x="207953" y="4171136"/>
            <a:ext cx="1222053" cy="463814"/>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bg1"/>
                </a:solidFill>
                <a:ea typeface="Adobe Fan Heiti Std B" panose="020B0700000000000000" pitchFamily="34" charset="-128"/>
              </a:rPr>
              <a:t>Signing Bonus</a:t>
            </a:r>
          </a:p>
        </p:txBody>
      </p:sp>
      <p:sp>
        <p:nvSpPr>
          <p:cNvPr id="22" name="Rounded Rectangle 21"/>
          <p:cNvSpPr/>
          <p:nvPr/>
        </p:nvSpPr>
        <p:spPr>
          <a:xfrm rot="284790">
            <a:off x="258037" y="3684971"/>
            <a:ext cx="1176349" cy="398673"/>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600" b="1" dirty="0">
                <a:solidFill>
                  <a:schemeClr val="bg1"/>
                </a:solidFill>
                <a:ea typeface="Adobe Fan Heiti Std B" panose="020B0700000000000000" pitchFamily="34" charset="-128"/>
              </a:rPr>
              <a:t>Title</a:t>
            </a:r>
          </a:p>
        </p:txBody>
      </p:sp>
      <p:sp>
        <p:nvSpPr>
          <p:cNvPr id="23" name="Rounded Rectangle 22"/>
          <p:cNvSpPr/>
          <p:nvPr/>
        </p:nvSpPr>
        <p:spPr>
          <a:xfrm rot="159219">
            <a:off x="358012" y="2487967"/>
            <a:ext cx="1089814" cy="486962"/>
          </a:xfrm>
          <a:prstGeom prst="roundRect">
            <a:avLst>
              <a:gd name="adj" fmla="val 34527"/>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Tasks of position</a:t>
            </a:r>
          </a:p>
        </p:txBody>
      </p:sp>
      <p:sp>
        <p:nvSpPr>
          <p:cNvPr id="24" name="Rounded Rectangle 23"/>
          <p:cNvSpPr/>
          <p:nvPr/>
        </p:nvSpPr>
        <p:spPr>
          <a:xfrm rot="251795">
            <a:off x="1559191" y="5252640"/>
            <a:ext cx="1305202" cy="406577"/>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a:solidFill>
                  <a:schemeClr val="bg1"/>
                </a:solidFill>
                <a:ea typeface="Adobe Fan Heiti Std B" panose="020B0700000000000000" pitchFamily="34" charset="-128"/>
              </a:rPr>
              <a:t>Overtime/</a:t>
            </a:r>
          </a:p>
          <a:p>
            <a:pPr algn="ctr"/>
            <a:r>
              <a:rPr lang="en-US" sz="1400" b="1" dirty="0">
                <a:solidFill>
                  <a:schemeClr val="bg1"/>
                </a:solidFill>
                <a:ea typeface="Adobe Fan Heiti Std B" panose="020B0700000000000000" pitchFamily="34" charset="-128"/>
              </a:rPr>
              <a:t>Comp time</a:t>
            </a:r>
          </a:p>
        </p:txBody>
      </p:sp>
      <p:sp>
        <p:nvSpPr>
          <p:cNvPr id="27" name="Rounded Rectangle 26"/>
          <p:cNvSpPr/>
          <p:nvPr/>
        </p:nvSpPr>
        <p:spPr>
          <a:xfrm rot="310069">
            <a:off x="1481896" y="4072942"/>
            <a:ext cx="1488829" cy="571365"/>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Business travel insurance</a:t>
            </a:r>
          </a:p>
        </p:txBody>
      </p:sp>
      <p:sp>
        <p:nvSpPr>
          <p:cNvPr id="28" name="Rounded Rectangle 27"/>
          <p:cNvSpPr/>
          <p:nvPr/>
        </p:nvSpPr>
        <p:spPr>
          <a:xfrm rot="262383">
            <a:off x="326541" y="3041963"/>
            <a:ext cx="1132692" cy="573914"/>
          </a:xfrm>
          <a:prstGeom prst="roundRect">
            <a:avLst>
              <a:gd name="adj" fmla="val 30711"/>
            </a:avLst>
          </a:prstGeom>
        </p:spPr>
        <p:style>
          <a:lnRef idx="1">
            <a:schemeClr val="accent4"/>
          </a:lnRef>
          <a:fillRef idx="3">
            <a:schemeClr val="accent4"/>
          </a:fillRef>
          <a:effectRef idx="2">
            <a:schemeClr val="accent4"/>
          </a:effectRef>
          <a:fontRef idx="minor">
            <a:schemeClr val="lt1"/>
          </a:fontRef>
        </p:style>
        <p:txBody>
          <a:bodyPr rtlCol="0" anchor="ctr"/>
          <a:lstStyle/>
          <a:p>
            <a:pPr lvl="0"/>
            <a:r>
              <a:rPr lang="en-US" sz="1200" b="1" dirty="0">
                <a:solidFill>
                  <a:schemeClr val="bg1"/>
                </a:solidFill>
                <a:ea typeface="Adobe Fan Heiti Std B" panose="020B0700000000000000" pitchFamily="34" charset="-128"/>
              </a:rPr>
              <a:t>Flexible schedule or hours</a:t>
            </a:r>
          </a:p>
        </p:txBody>
      </p:sp>
      <p:sp>
        <p:nvSpPr>
          <p:cNvPr id="31" name="Rounded Rectangle 30"/>
          <p:cNvSpPr/>
          <p:nvPr/>
        </p:nvSpPr>
        <p:spPr>
          <a:xfrm rot="313389">
            <a:off x="1587476" y="3561100"/>
            <a:ext cx="1297945" cy="445477"/>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Work from home</a:t>
            </a:r>
          </a:p>
        </p:txBody>
      </p:sp>
      <p:sp>
        <p:nvSpPr>
          <p:cNvPr id="32" name="Rounded Rectangle 31"/>
          <p:cNvSpPr/>
          <p:nvPr/>
        </p:nvSpPr>
        <p:spPr>
          <a:xfrm rot="204343">
            <a:off x="2899807" y="5323213"/>
            <a:ext cx="2391577" cy="470259"/>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Professional development/ training</a:t>
            </a:r>
          </a:p>
        </p:txBody>
      </p:sp>
      <p:sp>
        <p:nvSpPr>
          <p:cNvPr id="33" name="Rounded Rectangle 32"/>
          <p:cNvSpPr/>
          <p:nvPr/>
        </p:nvSpPr>
        <p:spPr>
          <a:xfrm rot="204865">
            <a:off x="1513785" y="2564630"/>
            <a:ext cx="1302867" cy="484080"/>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Stock options</a:t>
            </a:r>
          </a:p>
        </p:txBody>
      </p:sp>
      <p:sp>
        <p:nvSpPr>
          <p:cNvPr id="34" name="Rounded Rectangle 33"/>
          <p:cNvSpPr/>
          <p:nvPr/>
        </p:nvSpPr>
        <p:spPr>
          <a:xfrm rot="189744">
            <a:off x="2872645" y="2668751"/>
            <a:ext cx="1376454" cy="444704"/>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Profit share plans</a:t>
            </a:r>
          </a:p>
        </p:txBody>
      </p:sp>
      <p:sp>
        <p:nvSpPr>
          <p:cNvPr id="35" name="Rounded Rectangle 34"/>
          <p:cNvSpPr/>
          <p:nvPr/>
        </p:nvSpPr>
        <p:spPr>
          <a:xfrm rot="241004">
            <a:off x="3059825" y="4253919"/>
            <a:ext cx="2174488" cy="497151"/>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Retirement/ 401k, pension plans</a:t>
            </a:r>
          </a:p>
        </p:txBody>
      </p:sp>
      <p:sp>
        <p:nvSpPr>
          <p:cNvPr id="37" name="Rounded Rectangle 36"/>
          <p:cNvSpPr/>
          <p:nvPr/>
        </p:nvSpPr>
        <p:spPr>
          <a:xfrm rot="196110">
            <a:off x="7058394" y="4518461"/>
            <a:ext cx="1862818" cy="415859"/>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Student loan assistance</a:t>
            </a:r>
          </a:p>
        </p:txBody>
      </p:sp>
      <p:sp>
        <p:nvSpPr>
          <p:cNvPr id="38" name="Rounded Rectangle 37"/>
          <p:cNvSpPr/>
          <p:nvPr/>
        </p:nvSpPr>
        <p:spPr>
          <a:xfrm rot="167612">
            <a:off x="4301568" y="2726077"/>
            <a:ext cx="1325634" cy="466587"/>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Tuition assistance </a:t>
            </a:r>
          </a:p>
        </p:txBody>
      </p:sp>
      <p:sp>
        <p:nvSpPr>
          <p:cNvPr id="39" name="Rounded Rectangle 38"/>
          <p:cNvSpPr/>
          <p:nvPr/>
        </p:nvSpPr>
        <p:spPr>
          <a:xfrm rot="186513">
            <a:off x="7075015" y="3804563"/>
            <a:ext cx="1788824" cy="631876"/>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Employee assistance programs (EAPs)</a:t>
            </a:r>
          </a:p>
        </p:txBody>
      </p:sp>
      <p:sp>
        <p:nvSpPr>
          <p:cNvPr id="40" name="Rounded Rectangle 39"/>
          <p:cNvSpPr/>
          <p:nvPr/>
        </p:nvSpPr>
        <p:spPr>
          <a:xfrm rot="174337">
            <a:off x="5395971" y="4332580"/>
            <a:ext cx="1430713" cy="444704"/>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Parking allowances </a:t>
            </a:r>
          </a:p>
        </p:txBody>
      </p:sp>
      <p:sp>
        <p:nvSpPr>
          <p:cNvPr id="41" name="Rounded Rectangle 40"/>
          <p:cNvSpPr/>
          <p:nvPr/>
        </p:nvSpPr>
        <p:spPr>
          <a:xfrm rot="174287">
            <a:off x="5643961" y="3343272"/>
            <a:ext cx="1302867" cy="444704"/>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Commuting costs </a:t>
            </a:r>
          </a:p>
        </p:txBody>
      </p:sp>
      <p:sp>
        <p:nvSpPr>
          <p:cNvPr id="42" name="Rounded Rectangle 41"/>
          <p:cNvSpPr/>
          <p:nvPr/>
        </p:nvSpPr>
        <p:spPr>
          <a:xfrm rot="193100">
            <a:off x="5324072" y="5487463"/>
            <a:ext cx="1574509" cy="414707"/>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Expense reimbursement </a:t>
            </a:r>
          </a:p>
        </p:txBody>
      </p:sp>
      <p:sp>
        <p:nvSpPr>
          <p:cNvPr id="43" name="Rounded Rectangle 42"/>
          <p:cNvSpPr/>
          <p:nvPr/>
        </p:nvSpPr>
        <p:spPr>
          <a:xfrm rot="193477">
            <a:off x="6969338" y="5543301"/>
            <a:ext cx="1898238" cy="482872"/>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Allowance for travel and meals</a:t>
            </a:r>
          </a:p>
        </p:txBody>
      </p:sp>
      <p:sp>
        <p:nvSpPr>
          <p:cNvPr id="44" name="Rounded Rectangle 43"/>
          <p:cNvSpPr/>
          <p:nvPr/>
        </p:nvSpPr>
        <p:spPr>
          <a:xfrm rot="190356">
            <a:off x="3024745" y="3736664"/>
            <a:ext cx="2216109" cy="446573"/>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Health, dental and vision insurance </a:t>
            </a:r>
          </a:p>
        </p:txBody>
      </p:sp>
      <p:sp>
        <p:nvSpPr>
          <p:cNvPr id="45" name="Rounded Rectangle 44"/>
          <p:cNvSpPr/>
          <p:nvPr/>
        </p:nvSpPr>
        <p:spPr>
          <a:xfrm rot="184786">
            <a:off x="7052740" y="5009326"/>
            <a:ext cx="1780211" cy="481951"/>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Disability, life insurance </a:t>
            </a:r>
          </a:p>
        </p:txBody>
      </p:sp>
      <p:sp>
        <p:nvSpPr>
          <p:cNvPr id="46" name="Rounded Rectangle 45"/>
          <p:cNvSpPr/>
          <p:nvPr/>
        </p:nvSpPr>
        <p:spPr>
          <a:xfrm rot="193342">
            <a:off x="5293926" y="4875436"/>
            <a:ext cx="1601567" cy="524926"/>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Maternity/ paternity leave </a:t>
            </a:r>
          </a:p>
        </p:txBody>
      </p:sp>
      <p:sp>
        <p:nvSpPr>
          <p:cNvPr id="47" name="Rounded Rectangle 46"/>
          <p:cNvSpPr/>
          <p:nvPr/>
        </p:nvSpPr>
        <p:spPr>
          <a:xfrm rot="237967">
            <a:off x="3026683" y="4821872"/>
            <a:ext cx="2098345" cy="436935"/>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Vacation time or personal days</a:t>
            </a:r>
          </a:p>
        </p:txBody>
      </p:sp>
      <p:sp>
        <p:nvSpPr>
          <p:cNvPr id="49" name="Rounded Rectangle 48"/>
          <p:cNvSpPr/>
          <p:nvPr/>
        </p:nvSpPr>
        <p:spPr>
          <a:xfrm rot="243226">
            <a:off x="1529016" y="3135084"/>
            <a:ext cx="1241553" cy="345735"/>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Sick time</a:t>
            </a:r>
          </a:p>
        </p:txBody>
      </p:sp>
      <p:sp>
        <p:nvSpPr>
          <p:cNvPr id="50" name="Rounded Rectangle 49"/>
          <p:cNvSpPr/>
          <p:nvPr/>
        </p:nvSpPr>
        <p:spPr>
          <a:xfrm rot="164664">
            <a:off x="4393907" y="3288839"/>
            <a:ext cx="1196270" cy="355916"/>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600" b="1" dirty="0">
                <a:solidFill>
                  <a:schemeClr val="bg1"/>
                </a:solidFill>
                <a:ea typeface="Adobe Fan Heiti Std B" panose="020B0700000000000000" pitchFamily="34" charset="-128"/>
              </a:rPr>
              <a:t>Holidays </a:t>
            </a:r>
          </a:p>
        </p:txBody>
      </p:sp>
      <p:sp>
        <p:nvSpPr>
          <p:cNvPr id="51" name="Rounded Rectangle 50"/>
          <p:cNvSpPr/>
          <p:nvPr/>
        </p:nvSpPr>
        <p:spPr>
          <a:xfrm rot="191140">
            <a:off x="2842724" y="3167162"/>
            <a:ext cx="1481858" cy="465415"/>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latin typeface="+mj-lt"/>
                <a:ea typeface="Adobe Fan Heiti Std B" panose="020B0700000000000000" pitchFamily="34" charset="-128"/>
              </a:rPr>
              <a:t>Childcare, sick childcare</a:t>
            </a:r>
          </a:p>
        </p:txBody>
      </p:sp>
      <p:sp>
        <p:nvSpPr>
          <p:cNvPr id="52" name="Rounded Rectangle 51"/>
          <p:cNvSpPr/>
          <p:nvPr/>
        </p:nvSpPr>
        <p:spPr>
          <a:xfrm rot="172132">
            <a:off x="7269256" y="3263159"/>
            <a:ext cx="1496851" cy="444704"/>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Employee discounts </a:t>
            </a:r>
          </a:p>
        </p:txBody>
      </p:sp>
      <p:sp>
        <p:nvSpPr>
          <p:cNvPr id="53" name="Rounded Rectangle 52"/>
          <p:cNvSpPr/>
          <p:nvPr/>
        </p:nvSpPr>
        <p:spPr>
          <a:xfrm rot="165568">
            <a:off x="5689123" y="2801498"/>
            <a:ext cx="1571591" cy="464865"/>
          </a:xfrm>
          <a:prstGeom prst="roundRect">
            <a:avLst>
              <a:gd name="adj" fmla="val 28381"/>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a:solidFill>
                  <a:schemeClr val="bg1"/>
                </a:solidFill>
                <a:ea typeface="Adobe Fan Heiti Std B" panose="020B0700000000000000" pitchFamily="34" charset="-128"/>
              </a:rPr>
              <a:t>Gym memberships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itle 1"/>
          <p:cNvSpPr txBox="1">
            <a:spLocks noGrp="1"/>
          </p:cNvSpPr>
          <p:nvPr>
            <p:ph type="title"/>
          </p:nvPr>
        </p:nvSpPr>
        <p:spPr>
          <a:xfrm>
            <a:off x="1130628" y="70800"/>
            <a:ext cx="6141546" cy="857251"/>
          </a:xfrm>
          <a:prstGeom prst="rect">
            <a:avLst/>
          </a:prstGeom>
        </p:spPr>
        <p:txBody>
          <a:bodyPr/>
          <a:lstStyle>
            <a:lvl1pPr>
              <a:defRPr b="1">
                <a:solidFill>
                  <a:srgbClr val="376092"/>
                </a:solidFill>
              </a:defRPr>
            </a:lvl1pPr>
          </a:lstStyle>
          <a:p>
            <a:r>
              <a:rPr sz="4400" dirty="0">
                <a:solidFill>
                  <a:schemeClr val="tx1"/>
                </a:solidFill>
                <a:latin typeface="Adobe Fan Heiti Std B" panose="020B0700000000000000" pitchFamily="34" charset="-128"/>
                <a:ea typeface="Adobe Fan Heiti Std B" panose="020B0700000000000000" pitchFamily="34" charset="-128"/>
              </a:rPr>
              <a:t>Salary Negotiation 101</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5225" b="89273" l="3755" r="93676">
                        <a14:foregroundMark x1="14427" y1="21453" x2="5534" y2="72318"/>
                        <a14:foregroundMark x1="31423" y1="23529" x2="21146" y2="73010"/>
                        <a14:foregroundMark x1="26087" y1="45675" x2="32213" y2="43599"/>
                        <a14:backgroundMark x1="6719" y1="60900" x2="6719" y2="60900"/>
                        <a14:backgroundMark x1="8103" y1="56747" x2="8103" y2="56747"/>
                        <a14:backgroundMark x1="5534" y1="64706" x2="5534" y2="64706"/>
                      </a14:backgroundRemoval>
                    </a14:imgEffect>
                  </a14:imgLayer>
                </a14:imgProps>
              </a:ext>
            </a:extLst>
          </a:blip>
          <a:stretch>
            <a:fillRect/>
          </a:stretch>
        </p:blipFill>
        <p:spPr>
          <a:xfrm>
            <a:off x="6549662" y="5480645"/>
            <a:ext cx="2137562" cy="1321678"/>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38" b="99688" l="10000" r="97750">
                        <a14:foregroundMark x1="58500" y1="29375" x2="51250" y2="72813"/>
                        <a14:foregroundMark x1="54500" y1="53750" x2="71750" y2="70938"/>
                        <a14:foregroundMark x1="42750" y1="96250" x2="70750" y2="97188"/>
                        <a14:foregroundMark x1="68750" y1="15625" x2="75750" y2="28750"/>
                        <a14:foregroundMark x1="17750" y1="32813" x2="23750" y2="46563"/>
                        <a14:foregroundMark x1="40250" y1="17500" x2="47750" y2="5313"/>
                        <a14:foregroundMark x1="43750" y1="8438" x2="47750" y2="3438"/>
                        <a14:foregroundMark x1="48750" y1="5938" x2="49250" y2="10313"/>
                        <a14:foregroundMark x1="17250" y1="38438" x2="17750" y2="42188"/>
                        <a14:foregroundMark x1="20250" y1="32813" x2="23750" y2="38438"/>
                        <a14:foregroundMark x1="67250" y1="77813" x2="68250" y2="77813"/>
                        <a14:foregroundMark x1="72750" y1="20625" x2="75750" y2="22500"/>
                        <a14:foregroundMark x1="70250" y1="22500" x2="72250" y2="28750"/>
                      </a14:backgroundRemoval>
                    </a14:imgEffect>
                  </a14:imgLayer>
                </a14:imgProps>
              </a:ext>
            </a:extLst>
          </a:blip>
          <a:stretch>
            <a:fillRect/>
          </a:stretch>
        </p:blipFill>
        <p:spPr>
          <a:xfrm>
            <a:off x="6057415" y="2286600"/>
            <a:ext cx="1510174" cy="1208140"/>
          </a:xfrm>
          <a:prstGeom prst="rect">
            <a:avLst/>
          </a:prstGeom>
        </p:spPr>
      </p:pic>
      <p:sp>
        <p:nvSpPr>
          <p:cNvPr id="8" name="Action Button: Custom 7">
            <a:hlinkClick r:id="" action="ppaction://noaction" highlightClick="1"/>
          </p:cNvPr>
          <p:cNvSpPr/>
          <p:nvPr/>
        </p:nvSpPr>
        <p:spPr>
          <a:xfrm>
            <a:off x="248171" y="813264"/>
            <a:ext cx="3383837" cy="722073"/>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ectangle 10"/>
          <p:cNvSpPr/>
          <p:nvPr/>
        </p:nvSpPr>
        <p:spPr>
          <a:xfrm>
            <a:off x="73921" y="838957"/>
            <a:ext cx="3702204" cy="738664"/>
          </a:xfrm>
          <a:prstGeom prst="rect">
            <a:avLst/>
          </a:prstGeom>
        </p:spPr>
        <p:txBody>
          <a:bodyPr wrap="square">
            <a:spAutoFit/>
          </a:bodyPr>
          <a:lstStyle/>
          <a:p>
            <a:pPr lvl="0" algn="ctr"/>
            <a:r>
              <a:rPr lang="en-US" sz="1400" b="1" dirty="0"/>
              <a:t>Hold off on salary or other benefit discussion as long as possible during interview process</a:t>
            </a:r>
            <a:endParaRPr lang="en-US" sz="1400" dirty="0"/>
          </a:p>
        </p:txBody>
      </p:sp>
      <p:sp>
        <p:nvSpPr>
          <p:cNvPr id="13" name="Action Button: Custom 12">
            <a:hlinkClick r:id="" action="ppaction://noaction" highlightClick="1"/>
          </p:cNvPr>
          <p:cNvSpPr/>
          <p:nvPr/>
        </p:nvSpPr>
        <p:spPr>
          <a:xfrm>
            <a:off x="3485758" y="1542680"/>
            <a:ext cx="2823602" cy="747252"/>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TextBox 11"/>
          <p:cNvSpPr txBox="1"/>
          <p:nvPr/>
        </p:nvSpPr>
        <p:spPr>
          <a:xfrm>
            <a:off x="3299175" y="1588878"/>
            <a:ext cx="3233188" cy="738664"/>
          </a:xfrm>
          <a:prstGeom prst="rect">
            <a:avLst/>
          </a:prstGeom>
          <a:noFill/>
        </p:spPr>
        <p:txBody>
          <a:bodyPr wrap="square" rtlCol="0">
            <a:spAutoFit/>
          </a:bodyPr>
          <a:lstStyle/>
          <a:p>
            <a:pPr lvl="0" algn="ctr"/>
            <a:r>
              <a:rPr lang="en-US" sz="1400" b="1" u="sng" dirty="0">
                <a:solidFill>
                  <a:schemeClr val="bg1"/>
                </a:solidFill>
              </a:rPr>
              <a:t>ALWAYS</a:t>
            </a:r>
            <a:r>
              <a:rPr lang="en-US" sz="1400" b="1" dirty="0"/>
              <a:t> try to negotiate! </a:t>
            </a:r>
          </a:p>
          <a:p>
            <a:pPr lvl="0" algn="ctr"/>
            <a:r>
              <a:rPr lang="en-US" sz="1400" b="1" dirty="0">
                <a:solidFill>
                  <a:schemeClr val="bg1"/>
                </a:solidFill>
              </a:rPr>
              <a:t>56%</a:t>
            </a:r>
            <a:r>
              <a:rPr lang="en-US" sz="1400" b="1" dirty="0"/>
              <a:t> of people </a:t>
            </a:r>
            <a:r>
              <a:rPr lang="en-US" sz="1400" b="1" i="1" u="sng" dirty="0">
                <a:solidFill>
                  <a:schemeClr val="bg1"/>
                </a:solidFill>
              </a:rPr>
              <a:t>do not</a:t>
            </a:r>
            <a:r>
              <a:rPr lang="en-US" sz="1400" b="1" i="1" dirty="0">
                <a:solidFill>
                  <a:schemeClr val="bg1"/>
                </a:solidFill>
              </a:rPr>
              <a:t> </a:t>
            </a:r>
            <a:r>
              <a:rPr lang="en-US" sz="1400" b="1" dirty="0"/>
              <a:t>negotiate starting salary</a:t>
            </a:r>
          </a:p>
        </p:txBody>
      </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3000" b="90000" l="10000" r="90000">
                        <a14:foregroundMark x1="66500" y1="7250" x2="70750" y2="72500"/>
                        <a14:foregroundMark x1="62250" y1="35250" x2="64000" y2="50500"/>
                        <a14:foregroundMark x1="73250" y1="60500" x2="87000" y2="74250"/>
                      </a14:backgroundRemoval>
                    </a14:imgEffect>
                  </a14:imgLayer>
                </a14:imgProps>
              </a:ext>
            </a:extLst>
          </a:blip>
          <a:stretch>
            <a:fillRect/>
          </a:stretch>
        </p:blipFill>
        <p:spPr>
          <a:xfrm>
            <a:off x="4569982" y="722436"/>
            <a:ext cx="1097847" cy="1004486"/>
          </a:xfrm>
          <a:prstGeom prst="rect">
            <a:avLst/>
          </a:prstGeom>
        </p:spPr>
      </p:pic>
      <p:sp>
        <p:nvSpPr>
          <p:cNvPr id="16" name="Action Button: Custom 15">
            <a:hlinkClick r:id="" action="ppaction://noaction" highlightClick="1"/>
          </p:cNvPr>
          <p:cNvSpPr/>
          <p:nvPr/>
        </p:nvSpPr>
        <p:spPr>
          <a:xfrm>
            <a:off x="250997" y="2284930"/>
            <a:ext cx="3401942" cy="660143"/>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TextBox 14"/>
          <p:cNvSpPr txBox="1"/>
          <p:nvPr/>
        </p:nvSpPr>
        <p:spPr>
          <a:xfrm>
            <a:off x="235685" y="2370102"/>
            <a:ext cx="3466639" cy="523220"/>
          </a:xfrm>
          <a:prstGeom prst="rect">
            <a:avLst/>
          </a:prstGeom>
          <a:noFill/>
        </p:spPr>
        <p:txBody>
          <a:bodyPr wrap="square" rtlCol="0">
            <a:spAutoFit/>
          </a:bodyPr>
          <a:lstStyle/>
          <a:p>
            <a:pPr lvl="0" algn="ctr"/>
            <a:r>
              <a:rPr lang="en-US" sz="1400" b="1" dirty="0"/>
              <a:t>Keep in mind that at the offer stage, the employer REALLY wants...YOU! </a:t>
            </a:r>
          </a:p>
        </p:txBody>
      </p:sp>
      <p:sp>
        <p:nvSpPr>
          <p:cNvPr id="18" name="Action Button: Custom 17">
            <a:hlinkClick r:id="" action="ppaction://noaction" highlightClick="1"/>
          </p:cNvPr>
          <p:cNvSpPr/>
          <p:nvPr/>
        </p:nvSpPr>
        <p:spPr>
          <a:xfrm>
            <a:off x="3485758" y="2951964"/>
            <a:ext cx="2823602" cy="587320"/>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TextBox 16"/>
          <p:cNvSpPr txBox="1"/>
          <p:nvPr/>
        </p:nvSpPr>
        <p:spPr>
          <a:xfrm>
            <a:off x="3498542" y="3008935"/>
            <a:ext cx="3301176" cy="523220"/>
          </a:xfrm>
          <a:prstGeom prst="rect">
            <a:avLst/>
          </a:prstGeom>
          <a:noFill/>
        </p:spPr>
        <p:txBody>
          <a:bodyPr wrap="square" rtlCol="0">
            <a:spAutoFit/>
          </a:bodyPr>
          <a:lstStyle/>
          <a:p>
            <a:pPr lvl="0"/>
            <a:r>
              <a:rPr lang="en-US" sz="1400" b="1" dirty="0"/>
              <a:t>***Employers leave room for negotiation - it is expected***</a:t>
            </a:r>
          </a:p>
        </p:txBody>
      </p:sp>
      <p:sp>
        <p:nvSpPr>
          <p:cNvPr id="20" name="Action Button: Custom 19">
            <a:hlinkClick r:id="" action="ppaction://noaction" highlightClick="1"/>
          </p:cNvPr>
          <p:cNvSpPr/>
          <p:nvPr/>
        </p:nvSpPr>
        <p:spPr>
          <a:xfrm>
            <a:off x="260147" y="3552793"/>
            <a:ext cx="3381487" cy="661760"/>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TextBox 18"/>
          <p:cNvSpPr txBox="1"/>
          <p:nvPr/>
        </p:nvSpPr>
        <p:spPr>
          <a:xfrm>
            <a:off x="235685" y="3642490"/>
            <a:ext cx="3182413" cy="523220"/>
          </a:xfrm>
          <a:prstGeom prst="rect">
            <a:avLst/>
          </a:prstGeom>
          <a:noFill/>
        </p:spPr>
        <p:txBody>
          <a:bodyPr wrap="square" rtlCol="0">
            <a:spAutoFit/>
          </a:bodyPr>
          <a:lstStyle/>
          <a:p>
            <a:pPr lvl="0" algn="ctr"/>
            <a:r>
              <a:rPr lang="en-US" sz="1400" b="1" dirty="0"/>
              <a:t>Employer is going to try to get the best deal they can </a:t>
            </a:r>
          </a:p>
        </p:txBody>
      </p:sp>
      <p:sp>
        <p:nvSpPr>
          <p:cNvPr id="22" name="Action Button: Custom 21">
            <a:hlinkClick r:id="" action="ppaction://noaction" highlightClick="1"/>
          </p:cNvPr>
          <p:cNvSpPr/>
          <p:nvPr/>
        </p:nvSpPr>
        <p:spPr>
          <a:xfrm>
            <a:off x="3403135" y="4227803"/>
            <a:ext cx="2871417" cy="661760"/>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TextBox 20"/>
          <p:cNvSpPr txBox="1"/>
          <p:nvPr/>
        </p:nvSpPr>
        <p:spPr>
          <a:xfrm>
            <a:off x="2787964" y="4330929"/>
            <a:ext cx="3564037" cy="523220"/>
          </a:xfrm>
          <a:prstGeom prst="rect">
            <a:avLst/>
          </a:prstGeom>
          <a:noFill/>
        </p:spPr>
        <p:txBody>
          <a:bodyPr wrap="square" rtlCol="0">
            <a:spAutoFit/>
          </a:bodyPr>
          <a:lstStyle/>
          <a:p>
            <a:pPr lvl="1" algn="ctr"/>
            <a:r>
              <a:rPr lang="en-US" sz="1400" b="1" dirty="0"/>
              <a:t>You need to advocate for yourself!</a:t>
            </a:r>
          </a:p>
        </p:txBody>
      </p:sp>
      <p:pic>
        <p:nvPicPr>
          <p:cNvPr id="23" name="Picture 22"/>
          <p:cNvPicPr>
            <a:picLocks noChangeAspect="1"/>
          </p:cNvPicPr>
          <p:nvPr/>
        </p:nvPicPr>
        <p:blipFill>
          <a:blip r:embed="rId9">
            <a:extLst>
              <a:ext uri="{BEBA8EAE-BF5A-486C-A8C5-ECC9F3942E4B}">
                <a14:imgProps xmlns:a14="http://schemas.microsoft.com/office/drawing/2010/main">
                  <a14:imgLayer r:embed="rId10">
                    <a14:imgEffect>
                      <a14:backgroundRemoval t="2182" b="94182" l="3667" r="97667">
                        <a14:foregroundMark x1="59000" y1="49091" x2="57000" y2="66545"/>
                        <a14:foregroundMark x1="60000" y1="44727" x2="60000" y2="44727"/>
                        <a14:foregroundMark x1="59667" y1="27636" x2="66667" y2="40364"/>
                        <a14:foregroundMark x1="58667" y1="35636" x2="58667" y2="35636"/>
                        <a14:foregroundMark x1="61333" y1="37455" x2="61333" y2="37455"/>
                        <a14:foregroundMark x1="37000" y1="37091" x2="37000" y2="37091"/>
                        <a14:foregroundMark x1="39333" y1="40000" x2="39333" y2="40000"/>
                        <a14:foregroundMark x1="64333" y1="69818" x2="68333" y2="90182"/>
                        <a14:foregroundMark x1="58667" y1="71636" x2="58333" y2="90545"/>
                        <a14:foregroundMark x1="69667" y1="91636" x2="77000" y2="92364"/>
                        <a14:foregroundMark x1="50000" y1="90545" x2="56333" y2="90182"/>
                        <a14:foregroundMark x1="94333" y1="21818" x2="90667" y2="33455"/>
                        <a14:foregroundMark x1="38000" y1="40727" x2="43667" y2="47636"/>
                        <a14:foregroundMark x1="68333" y1="45091" x2="79000" y2="41455"/>
                        <a14:backgroundMark x1="31333" y1="35273" x2="31333" y2="35273"/>
                        <a14:backgroundMark x1="41667" y1="34182" x2="41667" y2="34182"/>
                        <a14:backgroundMark x1="64333" y1="71273" x2="64333" y2="71273"/>
                        <a14:backgroundMark x1="64333" y1="76727" x2="64333" y2="76727"/>
                      </a14:backgroundRemoval>
                    </a14:imgEffect>
                  </a14:imgLayer>
                </a14:imgProps>
              </a:ext>
            </a:extLst>
          </a:blip>
          <a:stretch>
            <a:fillRect/>
          </a:stretch>
        </p:blipFill>
        <p:spPr>
          <a:xfrm>
            <a:off x="6042532" y="3657549"/>
            <a:ext cx="1641648" cy="1504844"/>
          </a:xfrm>
          <a:prstGeom prst="rect">
            <a:avLst/>
          </a:prstGeom>
        </p:spPr>
      </p:pic>
      <p:sp>
        <p:nvSpPr>
          <p:cNvPr id="25" name="Action Button: Custom 24">
            <a:hlinkClick r:id="" action="ppaction://noaction" highlightClick="1"/>
          </p:cNvPr>
          <p:cNvSpPr/>
          <p:nvPr/>
        </p:nvSpPr>
        <p:spPr>
          <a:xfrm>
            <a:off x="248171" y="4893272"/>
            <a:ext cx="3393463" cy="587373"/>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TextBox 23"/>
          <p:cNvSpPr txBox="1"/>
          <p:nvPr/>
        </p:nvSpPr>
        <p:spPr>
          <a:xfrm>
            <a:off x="149693" y="5039269"/>
            <a:ext cx="3253442" cy="338554"/>
          </a:xfrm>
          <a:prstGeom prst="rect">
            <a:avLst/>
          </a:prstGeom>
          <a:noFill/>
        </p:spPr>
        <p:txBody>
          <a:bodyPr wrap="square" rtlCol="0">
            <a:spAutoFit/>
          </a:bodyPr>
          <a:lstStyle/>
          <a:p>
            <a:pPr lvl="0" algn="ctr"/>
            <a:r>
              <a:rPr lang="en-US" sz="1600" b="1" dirty="0"/>
              <a:t>This is not a battle! </a:t>
            </a:r>
          </a:p>
        </p:txBody>
      </p:sp>
      <p:sp>
        <p:nvSpPr>
          <p:cNvPr id="27" name="Action Button: Custom 26">
            <a:hlinkClick r:id="" action="ppaction://noaction" highlightClick="1"/>
          </p:cNvPr>
          <p:cNvSpPr/>
          <p:nvPr/>
        </p:nvSpPr>
        <p:spPr>
          <a:xfrm>
            <a:off x="3403135" y="5490958"/>
            <a:ext cx="3129228" cy="547567"/>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TextBox 25"/>
          <p:cNvSpPr txBox="1"/>
          <p:nvPr/>
        </p:nvSpPr>
        <p:spPr>
          <a:xfrm>
            <a:off x="2930443" y="5538942"/>
            <a:ext cx="3735946" cy="523220"/>
          </a:xfrm>
          <a:prstGeom prst="rect">
            <a:avLst/>
          </a:prstGeom>
          <a:noFill/>
        </p:spPr>
        <p:txBody>
          <a:bodyPr wrap="square" rtlCol="0">
            <a:spAutoFit/>
          </a:bodyPr>
          <a:lstStyle/>
          <a:p>
            <a:pPr lvl="1"/>
            <a:r>
              <a:rPr lang="en-US" sz="1400" b="1" dirty="0"/>
              <a:t>Think of it as collaborating together to come up with a win-win situation</a:t>
            </a:r>
          </a:p>
        </p:txBody>
      </p:sp>
      <p:sp>
        <p:nvSpPr>
          <p:cNvPr id="29" name="Action Button: Custom 28">
            <a:hlinkClick r:id="" action="ppaction://noaction" highlightClick="1"/>
          </p:cNvPr>
          <p:cNvSpPr/>
          <p:nvPr/>
        </p:nvSpPr>
        <p:spPr>
          <a:xfrm>
            <a:off x="248171" y="6014878"/>
            <a:ext cx="3383837" cy="680183"/>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TextBox 27"/>
          <p:cNvSpPr txBox="1"/>
          <p:nvPr/>
        </p:nvSpPr>
        <p:spPr>
          <a:xfrm>
            <a:off x="248171" y="5998496"/>
            <a:ext cx="3268912" cy="738664"/>
          </a:xfrm>
          <a:prstGeom prst="rect">
            <a:avLst/>
          </a:prstGeom>
          <a:noFill/>
        </p:spPr>
        <p:txBody>
          <a:bodyPr wrap="square" rtlCol="0">
            <a:spAutoFit/>
          </a:bodyPr>
          <a:lstStyle/>
          <a:p>
            <a:pPr lvl="0"/>
            <a:r>
              <a:rPr lang="en-US" sz="1400" b="1" dirty="0"/>
              <a:t>Best chance for money and other benefits is NOW, not during reviews and promotions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GC_horizontal_template_letter">
  <a:themeElements>
    <a:clrScheme name="GC_horizontal_template_let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GC_horizontal_template_letter">
      <a:majorFont>
        <a:latin typeface="Calibri"/>
        <a:ea typeface="Calibri"/>
        <a:cs typeface="Calibri"/>
      </a:majorFont>
      <a:minorFont>
        <a:latin typeface="Helvetica"/>
        <a:ea typeface="Helvetica"/>
        <a:cs typeface="Helvetica"/>
      </a:minorFont>
    </a:fontScheme>
    <a:fmtScheme name="GC_horizontal_template_let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2369</TotalTime>
  <Words>2706</Words>
  <Application>Microsoft Macintosh PowerPoint</Application>
  <PresentationFormat>On-screen Show (4:3)</PresentationFormat>
  <Paragraphs>152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Fan Heiti Std B</vt:lpstr>
      <vt:lpstr>Arial</vt:lpstr>
      <vt:lpstr>Calibri</vt:lpstr>
      <vt:lpstr>Century Gothic</vt:lpstr>
      <vt:lpstr>Wingdings</vt:lpstr>
      <vt:lpstr>Wingdings 3</vt:lpstr>
      <vt:lpstr>Ion</vt:lpstr>
      <vt:lpstr>PowerPoint Presentation</vt:lpstr>
      <vt:lpstr>General Negotiation Principles</vt:lpstr>
      <vt:lpstr>General Negotiation Principles</vt:lpstr>
      <vt:lpstr>General Negotiation Principles</vt:lpstr>
      <vt:lpstr>Know Your Value</vt:lpstr>
      <vt:lpstr>Know Your Market Value </vt:lpstr>
      <vt:lpstr>Know What Is Important to You </vt:lpstr>
      <vt:lpstr>What Else Can You Negotiate?            </vt:lpstr>
      <vt:lpstr>Salary Negotiation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Trang Le-Chan</cp:lastModifiedBy>
  <cp:revision>167</cp:revision>
  <cp:lastPrinted>2019-06-05T21:34:43Z</cp:lastPrinted>
  <dcterms:modified xsi:type="dcterms:W3CDTF">2022-08-09T02:12:29Z</dcterms:modified>
</cp:coreProperties>
</file>