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62" r:id="rId6"/>
    <p:sldId id="299" r:id="rId7"/>
    <p:sldId id="306" r:id="rId8"/>
    <p:sldId id="301" r:id="rId9"/>
    <p:sldId id="322" r:id="rId10"/>
    <p:sldId id="321" r:id="rId11"/>
    <p:sldId id="302" r:id="rId12"/>
    <p:sldId id="303" r:id="rId13"/>
    <p:sldId id="318" r:id="rId14"/>
    <p:sldId id="320" r:id="rId15"/>
    <p:sldId id="307" r:id="rId16"/>
    <p:sldId id="308" r:id="rId17"/>
    <p:sldId id="314" r:id="rId18"/>
    <p:sldId id="315" r:id="rId19"/>
    <p:sldId id="313" r:id="rId20"/>
    <p:sldId id="326" r:id="rId21"/>
    <p:sldId id="316" r:id="rId22"/>
    <p:sldId id="324" r:id="rId23"/>
    <p:sldId id="323" r:id="rId24"/>
    <p:sldId id="327" r:id="rId25"/>
    <p:sldId id="317" r:id="rId26"/>
    <p:sldId id="328" r:id="rId27"/>
    <p:sldId id="329" r:id="rId28"/>
    <p:sldId id="330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2"/>
    <p:restoredTop sz="94703"/>
  </p:normalViewPr>
  <p:slideViewPr>
    <p:cSldViewPr snapToGrid="0">
      <p:cViewPr varScale="1">
        <p:scale>
          <a:sx n="143" d="100"/>
          <a:sy n="143" d="100"/>
        </p:scale>
        <p:origin x="88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ngchao Zhao" userId="S::yongchao.zhao97@login.cuny.edu::673e21b1-9909-4954-854e-5ed810293c82" providerId="AD" clId="Web-{740D35B1-DCEC-4A84-BD6C-CC90228C56D6}"/>
    <pc:docChg chg="mod">
      <pc:chgData name="Yongchao Zhao" userId="S::yongchao.zhao97@login.cuny.edu::673e21b1-9909-4954-854e-5ed810293c82" providerId="AD" clId="Web-{740D35B1-DCEC-4A84-BD6C-CC90228C56D6}" dt="2022-08-25T14:08:42.046" v="0" actId="33475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2F44D-F259-415A-81A3-01EAF620DCE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014D1-90D8-4A58-ADBB-BF0360919860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College-level (Gen Ed)</a:t>
          </a:r>
        </a:p>
      </dgm:t>
    </dgm:pt>
    <dgm:pt modelId="{61A2FC66-2964-4016-BA49-0F8E0E3D3874}" type="parTrans" cxnId="{FC2E7307-F337-42FC-A411-DD65C174716E}">
      <dgm:prSet/>
      <dgm:spPr/>
      <dgm:t>
        <a:bodyPr/>
        <a:lstStyle/>
        <a:p>
          <a:endParaRPr lang="en-US"/>
        </a:p>
      </dgm:t>
    </dgm:pt>
    <dgm:pt modelId="{C8E7701E-D838-4BC3-A4CF-E309CCCCF171}" type="sibTrans" cxnId="{FC2E7307-F337-42FC-A411-DD65C174716E}">
      <dgm:prSet/>
      <dgm:spPr/>
      <dgm:t>
        <a:bodyPr/>
        <a:lstStyle/>
        <a:p>
          <a:endParaRPr lang="en-US"/>
        </a:p>
      </dgm:t>
    </dgm:pt>
    <dgm:pt modelId="{ED2CC978-BA1A-4DD5-93BE-AF2945992206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Program-level</a:t>
          </a:r>
        </a:p>
      </dgm:t>
    </dgm:pt>
    <dgm:pt modelId="{8CBBB4CF-4EEB-4038-80BB-CB60FAAF04F3}" type="parTrans" cxnId="{1EA4BA4F-DBCE-4808-BC54-4D2F6E8CECAF}">
      <dgm:prSet/>
      <dgm:spPr/>
      <dgm:t>
        <a:bodyPr/>
        <a:lstStyle/>
        <a:p>
          <a:endParaRPr lang="en-US"/>
        </a:p>
      </dgm:t>
    </dgm:pt>
    <dgm:pt modelId="{D6B65872-C32D-4EB1-AE73-430C8FC15043}" type="sibTrans" cxnId="{1EA4BA4F-DBCE-4808-BC54-4D2F6E8CECAF}">
      <dgm:prSet/>
      <dgm:spPr/>
      <dgm:t>
        <a:bodyPr/>
        <a:lstStyle/>
        <a:p>
          <a:endParaRPr lang="en-US"/>
        </a:p>
      </dgm:t>
    </dgm:pt>
    <dgm:pt modelId="{CBB4DB86-BA0A-45B0-97F3-099DD6BDC7AB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Course-level</a:t>
          </a:r>
        </a:p>
      </dgm:t>
    </dgm:pt>
    <dgm:pt modelId="{BBB1CB89-938A-43A1-A6C3-24A0812896E7}" type="parTrans" cxnId="{5EAA85D8-12F3-4CB1-9A1D-EE734E1F0057}">
      <dgm:prSet/>
      <dgm:spPr/>
      <dgm:t>
        <a:bodyPr/>
        <a:lstStyle/>
        <a:p>
          <a:endParaRPr lang="en-US"/>
        </a:p>
      </dgm:t>
    </dgm:pt>
    <dgm:pt modelId="{7ED62062-DE1B-4624-848C-46B2A52FFDF8}" type="sibTrans" cxnId="{5EAA85D8-12F3-4CB1-9A1D-EE734E1F0057}">
      <dgm:prSet/>
      <dgm:spPr/>
      <dgm:t>
        <a:bodyPr/>
        <a:lstStyle/>
        <a:p>
          <a:endParaRPr lang="en-US"/>
        </a:p>
      </dgm:t>
    </dgm:pt>
    <dgm:pt modelId="{B430F718-DAD2-41EF-A1FA-C48908C84B1B}" type="pres">
      <dgm:prSet presAssocID="{3662F44D-F259-415A-81A3-01EAF620DCE3}" presName="Name0" presStyleCnt="0">
        <dgm:presLayoutVars>
          <dgm:chMax val="7"/>
          <dgm:resizeHandles val="exact"/>
        </dgm:presLayoutVars>
      </dgm:prSet>
      <dgm:spPr/>
    </dgm:pt>
    <dgm:pt modelId="{289EFC08-8024-4B39-812E-7282F68B922D}" type="pres">
      <dgm:prSet presAssocID="{3662F44D-F259-415A-81A3-01EAF620DCE3}" presName="comp1" presStyleCnt="0"/>
      <dgm:spPr/>
    </dgm:pt>
    <dgm:pt modelId="{F443C758-F2E8-4926-9006-D15825872084}" type="pres">
      <dgm:prSet presAssocID="{3662F44D-F259-415A-81A3-01EAF620DCE3}" presName="circle1" presStyleLbl="node1" presStyleIdx="0" presStyleCnt="3"/>
      <dgm:spPr/>
    </dgm:pt>
    <dgm:pt modelId="{20A8EE92-00BC-42D8-A479-875422312008}" type="pres">
      <dgm:prSet presAssocID="{3662F44D-F259-415A-81A3-01EAF620DCE3}" presName="c1text" presStyleLbl="node1" presStyleIdx="0" presStyleCnt="3">
        <dgm:presLayoutVars>
          <dgm:bulletEnabled val="1"/>
        </dgm:presLayoutVars>
      </dgm:prSet>
      <dgm:spPr/>
    </dgm:pt>
    <dgm:pt modelId="{E2A22CF6-B220-44E8-BAFE-DF589452849A}" type="pres">
      <dgm:prSet presAssocID="{3662F44D-F259-415A-81A3-01EAF620DCE3}" presName="comp2" presStyleCnt="0"/>
      <dgm:spPr/>
    </dgm:pt>
    <dgm:pt modelId="{1A12D073-4D56-4BB8-A494-2296816D171E}" type="pres">
      <dgm:prSet presAssocID="{3662F44D-F259-415A-81A3-01EAF620DCE3}" presName="circle2" presStyleLbl="node1" presStyleIdx="1" presStyleCnt="3" custScaleY="103946" custLinFactNeighborX="-318" custLinFactNeighborY="-1592"/>
      <dgm:spPr/>
    </dgm:pt>
    <dgm:pt modelId="{FD042190-413F-4996-83A6-0C83CD3290CF}" type="pres">
      <dgm:prSet presAssocID="{3662F44D-F259-415A-81A3-01EAF620DCE3}" presName="c2text" presStyleLbl="node1" presStyleIdx="1" presStyleCnt="3">
        <dgm:presLayoutVars>
          <dgm:bulletEnabled val="1"/>
        </dgm:presLayoutVars>
      </dgm:prSet>
      <dgm:spPr/>
    </dgm:pt>
    <dgm:pt modelId="{71385959-FA07-4F9E-9257-941876E5B035}" type="pres">
      <dgm:prSet presAssocID="{3662F44D-F259-415A-81A3-01EAF620DCE3}" presName="comp3" presStyleCnt="0"/>
      <dgm:spPr/>
    </dgm:pt>
    <dgm:pt modelId="{CD66F9B8-C483-461C-8D24-8D85AF5BDDEB}" type="pres">
      <dgm:prSet presAssocID="{3662F44D-F259-415A-81A3-01EAF620DCE3}" presName="circle3" presStyleLbl="node1" presStyleIdx="2" presStyleCnt="3" custScaleX="97210" custScaleY="97384"/>
      <dgm:spPr/>
    </dgm:pt>
    <dgm:pt modelId="{952F9716-1CC3-4ACB-B7C4-D5CD041D0805}" type="pres">
      <dgm:prSet presAssocID="{3662F44D-F259-415A-81A3-01EAF620DCE3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C2E7307-F337-42FC-A411-DD65C174716E}" srcId="{3662F44D-F259-415A-81A3-01EAF620DCE3}" destId="{990014D1-90D8-4A58-ADBB-BF0360919860}" srcOrd="0" destOrd="0" parTransId="{61A2FC66-2964-4016-BA49-0F8E0E3D3874}" sibTransId="{C8E7701E-D838-4BC3-A4CF-E309CCCCF171}"/>
    <dgm:cxn modelId="{1EA4BA4F-DBCE-4808-BC54-4D2F6E8CECAF}" srcId="{3662F44D-F259-415A-81A3-01EAF620DCE3}" destId="{ED2CC978-BA1A-4DD5-93BE-AF2945992206}" srcOrd="1" destOrd="0" parTransId="{8CBBB4CF-4EEB-4038-80BB-CB60FAAF04F3}" sibTransId="{D6B65872-C32D-4EB1-AE73-430C8FC15043}"/>
    <dgm:cxn modelId="{B0146951-E5C8-4796-87F8-C681050FAC1B}" type="presOf" srcId="{CBB4DB86-BA0A-45B0-97F3-099DD6BDC7AB}" destId="{CD66F9B8-C483-461C-8D24-8D85AF5BDDEB}" srcOrd="0" destOrd="0" presId="urn:microsoft.com/office/officeart/2005/8/layout/venn2"/>
    <dgm:cxn modelId="{D9F8FFB5-0A8A-448D-98CE-34548CEEE420}" type="presOf" srcId="{ED2CC978-BA1A-4DD5-93BE-AF2945992206}" destId="{FD042190-413F-4996-83A6-0C83CD3290CF}" srcOrd="1" destOrd="0" presId="urn:microsoft.com/office/officeart/2005/8/layout/venn2"/>
    <dgm:cxn modelId="{5EAA85D8-12F3-4CB1-9A1D-EE734E1F0057}" srcId="{3662F44D-F259-415A-81A3-01EAF620DCE3}" destId="{CBB4DB86-BA0A-45B0-97F3-099DD6BDC7AB}" srcOrd="2" destOrd="0" parTransId="{BBB1CB89-938A-43A1-A6C3-24A0812896E7}" sibTransId="{7ED62062-DE1B-4624-848C-46B2A52FFDF8}"/>
    <dgm:cxn modelId="{665CAAD9-B335-4AD6-B1BC-05E4B2AA1E9D}" type="presOf" srcId="{3662F44D-F259-415A-81A3-01EAF620DCE3}" destId="{B430F718-DAD2-41EF-A1FA-C48908C84B1B}" srcOrd="0" destOrd="0" presId="urn:microsoft.com/office/officeart/2005/8/layout/venn2"/>
    <dgm:cxn modelId="{D9F4C1DA-7F6E-4882-ACF2-D5D494AFB321}" type="presOf" srcId="{CBB4DB86-BA0A-45B0-97F3-099DD6BDC7AB}" destId="{952F9716-1CC3-4ACB-B7C4-D5CD041D0805}" srcOrd="1" destOrd="0" presId="urn:microsoft.com/office/officeart/2005/8/layout/venn2"/>
    <dgm:cxn modelId="{0CE275EC-253F-438F-B766-BD92FED97369}" type="presOf" srcId="{ED2CC978-BA1A-4DD5-93BE-AF2945992206}" destId="{1A12D073-4D56-4BB8-A494-2296816D171E}" srcOrd="0" destOrd="0" presId="urn:microsoft.com/office/officeart/2005/8/layout/venn2"/>
    <dgm:cxn modelId="{46D349EF-3BFB-4D31-8388-0D0966494C16}" type="presOf" srcId="{990014D1-90D8-4A58-ADBB-BF0360919860}" destId="{20A8EE92-00BC-42D8-A479-875422312008}" srcOrd="1" destOrd="0" presId="urn:microsoft.com/office/officeart/2005/8/layout/venn2"/>
    <dgm:cxn modelId="{F23EE6FF-E6D3-4923-8DC2-DC56297EE29F}" type="presOf" srcId="{990014D1-90D8-4A58-ADBB-BF0360919860}" destId="{F443C758-F2E8-4926-9006-D15825872084}" srcOrd="0" destOrd="0" presId="urn:microsoft.com/office/officeart/2005/8/layout/venn2"/>
    <dgm:cxn modelId="{A8FA2281-C04E-4BB6-AFAE-98467F5A3549}" type="presParOf" srcId="{B430F718-DAD2-41EF-A1FA-C48908C84B1B}" destId="{289EFC08-8024-4B39-812E-7282F68B922D}" srcOrd="0" destOrd="0" presId="urn:microsoft.com/office/officeart/2005/8/layout/venn2"/>
    <dgm:cxn modelId="{8AB133B2-6352-4894-9EA5-EEFAC954152B}" type="presParOf" srcId="{289EFC08-8024-4B39-812E-7282F68B922D}" destId="{F443C758-F2E8-4926-9006-D15825872084}" srcOrd="0" destOrd="0" presId="urn:microsoft.com/office/officeart/2005/8/layout/venn2"/>
    <dgm:cxn modelId="{48A1582A-590F-4145-AFE8-7F6288AC1010}" type="presParOf" srcId="{289EFC08-8024-4B39-812E-7282F68B922D}" destId="{20A8EE92-00BC-42D8-A479-875422312008}" srcOrd="1" destOrd="0" presId="urn:microsoft.com/office/officeart/2005/8/layout/venn2"/>
    <dgm:cxn modelId="{32E8F3B3-0F89-4EA5-8CFA-244F92F65B89}" type="presParOf" srcId="{B430F718-DAD2-41EF-A1FA-C48908C84B1B}" destId="{E2A22CF6-B220-44E8-BAFE-DF589452849A}" srcOrd="1" destOrd="0" presId="urn:microsoft.com/office/officeart/2005/8/layout/venn2"/>
    <dgm:cxn modelId="{FC725408-6D22-4EBD-90F2-E72DF3FC070A}" type="presParOf" srcId="{E2A22CF6-B220-44E8-BAFE-DF589452849A}" destId="{1A12D073-4D56-4BB8-A494-2296816D171E}" srcOrd="0" destOrd="0" presId="urn:microsoft.com/office/officeart/2005/8/layout/venn2"/>
    <dgm:cxn modelId="{A95984F4-1CA1-4E88-9BCE-2573095D9D90}" type="presParOf" srcId="{E2A22CF6-B220-44E8-BAFE-DF589452849A}" destId="{FD042190-413F-4996-83A6-0C83CD3290CF}" srcOrd="1" destOrd="0" presId="urn:microsoft.com/office/officeart/2005/8/layout/venn2"/>
    <dgm:cxn modelId="{230588BF-1DBE-48C1-8908-B4CE2EBE79F2}" type="presParOf" srcId="{B430F718-DAD2-41EF-A1FA-C48908C84B1B}" destId="{71385959-FA07-4F9E-9257-941876E5B035}" srcOrd="2" destOrd="0" presId="urn:microsoft.com/office/officeart/2005/8/layout/venn2"/>
    <dgm:cxn modelId="{B65F2C0E-3F33-429B-A459-4C30564DD18A}" type="presParOf" srcId="{71385959-FA07-4F9E-9257-941876E5B035}" destId="{CD66F9B8-C483-461C-8D24-8D85AF5BDDEB}" srcOrd="0" destOrd="0" presId="urn:microsoft.com/office/officeart/2005/8/layout/venn2"/>
    <dgm:cxn modelId="{4A3C818B-EA9B-4483-8002-A4310E4E236F}" type="presParOf" srcId="{71385959-FA07-4F9E-9257-941876E5B035}" destId="{952F9716-1CC3-4ACB-B7C4-D5CD041D080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3C758-F2E8-4926-9006-D15825872084}">
      <dsp:nvSpPr>
        <dsp:cNvPr id="0" name=""/>
        <dsp:cNvSpPr/>
      </dsp:nvSpPr>
      <dsp:spPr>
        <a:xfrm>
          <a:off x="407099" y="-34260"/>
          <a:ext cx="4630636" cy="4630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College-level (Gen Ed)</a:t>
          </a:r>
        </a:p>
      </dsp:txBody>
      <dsp:txXfrm>
        <a:off x="1913214" y="197270"/>
        <a:ext cx="1618407" cy="694595"/>
      </dsp:txXfrm>
    </dsp:sp>
    <dsp:sp modelId="{1A12D073-4D56-4BB8-A494-2296816D171E}">
      <dsp:nvSpPr>
        <dsp:cNvPr id="0" name=""/>
        <dsp:cNvSpPr/>
      </dsp:nvSpPr>
      <dsp:spPr>
        <a:xfrm>
          <a:off x="974885" y="999586"/>
          <a:ext cx="3472977" cy="36100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Program-level</a:t>
          </a:r>
        </a:p>
      </dsp:txBody>
      <dsp:txXfrm>
        <a:off x="1902170" y="1225213"/>
        <a:ext cx="1618407" cy="676879"/>
      </dsp:txXfrm>
    </dsp:sp>
    <dsp:sp modelId="{CD66F9B8-C483-461C-8D24-8D85AF5BDDEB}">
      <dsp:nvSpPr>
        <dsp:cNvPr id="0" name=""/>
        <dsp:cNvSpPr/>
      </dsp:nvSpPr>
      <dsp:spPr>
        <a:xfrm>
          <a:off x="1597057" y="2311341"/>
          <a:ext cx="2250721" cy="2254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Course-level</a:t>
          </a:r>
        </a:p>
      </dsp:txBody>
      <dsp:txXfrm>
        <a:off x="1926667" y="2875029"/>
        <a:ext cx="1591500" cy="112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04B0-6862-461B-9E04-25509339E896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946E-4C0D-4EA5-AC86-1C8F1FD8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2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8946E-4C0D-4EA5-AC86-1C8F1FD89A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8946E-4C0D-4EA5-AC86-1C8F1FD89A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622" y="2561968"/>
            <a:ext cx="9144000" cy="1623497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9303"/>
            <a:ext cx="9144000" cy="961724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00101" y="1151399"/>
            <a:ext cx="11125199" cy="5251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346C-97A3-4266-810A-003756D604BA}"/>
              </a:ext>
            </a:extLst>
          </p:cNvPr>
          <p:cNvGrpSpPr/>
          <p:nvPr userDrawn="1"/>
        </p:nvGrpSpPr>
        <p:grpSpPr>
          <a:xfrm>
            <a:off x="0" y="104775"/>
            <a:ext cx="12192000" cy="848807"/>
            <a:chOff x="0" y="185398"/>
            <a:chExt cx="11960314" cy="678427"/>
          </a:xfrm>
        </p:grpSpPr>
        <p:sp>
          <p:nvSpPr>
            <p:cNvPr id="8" name="Google Shape;139;p16">
              <a:extLst>
                <a:ext uri="{FF2B5EF4-FFF2-40B4-BE49-F238E27FC236}">
                  <a16:creationId xmlns:a16="http://schemas.microsoft.com/office/drawing/2014/main" id="{A8815589-AEC2-4095-A3E3-F07EE7C8AE2D}"/>
                </a:ext>
              </a:extLst>
            </p:cNvPr>
            <p:cNvSpPr/>
            <p:nvPr userDrawn="1"/>
          </p:nvSpPr>
          <p:spPr>
            <a:xfrm>
              <a:off x="791675" y="254825"/>
              <a:ext cx="11168639" cy="609000"/>
            </a:xfrm>
            <a:prstGeom prst="rect">
              <a:avLst/>
            </a:prstGeom>
            <a:solidFill>
              <a:srgbClr val="008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2;p16">
              <a:extLst>
                <a:ext uri="{FF2B5EF4-FFF2-40B4-BE49-F238E27FC236}">
                  <a16:creationId xmlns:a16="http://schemas.microsoft.com/office/drawing/2014/main" id="{0AA433BB-B86F-40A1-B201-C39F79F56546}"/>
                </a:ext>
              </a:extLst>
            </p:cNvPr>
            <p:cNvSpPr/>
            <p:nvPr userDrawn="1"/>
          </p:nvSpPr>
          <p:spPr>
            <a:xfrm>
              <a:off x="0" y="185398"/>
              <a:ext cx="927300" cy="612600"/>
            </a:xfrm>
            <a:prstGeom prst="rect">
              <a:avLst/>
            </a:prstGeom>
            <a:solidFill>
              <a:srgbClr val="008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3;p16">
              <a:extLst>
                <a:ext uri="{FF2B5EF4-FFF2-40B4-BE49-F238E27FC236}">
                  <a16:creationId xmlns:a16="http://schemas.microsoft.com/office/drawing/2014/main" id="{1F25159C-4F0C-4AFF-9278-DFAFFCF0A25F}"/>
                </a:ext>
              </a:extLst>
            </p:cNvPr>
            <p:cNvSpPr/>
            <p:nvPr userDrawn="1"/>
          </p:nvSpPr>
          <p:spPr>
            <a:xfrm rot="10800000" flipH="1">
              <a:off x="791175" y="798000"/>
              <a:ext cx="144000" cy="657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8;p4">
            <a:extLst>
              <a:ext uri="{FF2B5EF4-FFF2-40B4-BE49-F238E27FC236}">
                <a16:creationId xmlns:a16="http://schemas.microsoft.com/office/drawing/2014/main" id="{E43740BE-562D-445F-8397-22B1AB562DCC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1106047" y="251316"/>
            <a:ext cx="10887075" cy="610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52396" lvl="0" indent="0"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5" name="Google Shape;18;p4">
            <a:extLst>
              <a:ext uri="{FF2B5EF4-FFF2-40B4-BE49-F238E27FC236}">
                <a16:creationId xmlns:a16="http://schemas.microsoft.com/office/drawing/2014/main" id="{C5FF9823-4C3B-4DBC-B79F-945B4EB82B10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3284" y="175476"/>
            <a:ext cx="738884" cy="6133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52396" lvl="0" indent="0"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700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13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9974"/>
            <a:ext cx="10515600" cy="4351338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defRPr sz="2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114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3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1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9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B7D7-3A46-4213-A1B3-04750C6A567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7ADA-55F7-4855-8555-9A598608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r.citytech.cuny.edu/assessment/academic-assessment-report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ir.citytech.cuny.edu/assessment/academic-assessment-reporting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ir.citytech.cuny.edu/assessment/academic-assessment-reporting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ir.citytech.cuny.edu/assessment/academic-assessment-reporting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ir.citytech.cuny.edu/assessment/academic-assessment-reportin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ir.citytech.cuny.edu/assessment/program-assessmen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ir.citytech.cuny.edu/assessment/critical-course-assessmen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ir.citytech.cuny.edu/assessme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ir.citytech.cuny.edu/assessment/gen-ed-assess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ir.citytech.cuny.edu/assessment/gen-ed-assessmen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ir.citytech.cuny.edu/assessment/gen-ed-assessment/ae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7504"/>
            <a:ext cx="9144000" cy="1883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Academic Assessment Summary</a:t>
            </a:r>
            <a:br>
              <a:rPr lang="en-US" dirty="0"/>
            </a:br>
            <a:r>
              <a:rPr lang="en-US" dirty="0"/>
              <a:t>(AY 2020-22)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406" y="4893430"/>
            <a:ext cx="9144000" cy="1173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Yimi Zhao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Office of Assessment, Institutional Research &amp; Effectiveness (AIRE)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Academic Assessment Leadership Meeting, Sept 9,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7CED2-DCA6-2845-8EA5-E8B61A4E0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22"/>
          <a:stretch/>
        </p:blipFill>
        <p:spPr>
          <a:xfrm>
            <a:off x="4707868" y="477242"/>
            <a:ext cx="3016907" cy="22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8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F8AAB-B24A-4378-9384-3063FC595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8" y="320869"/>
            <a:ext cx="11322584" cy="58175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02FA017-9E5F-C71D-482B-7D16EE3B099B}"/>
              </a:ext>
            </a:extLst>
          </p:cNvPr>
          <p:cNvGrpSpPr/>
          <p:nvPr/>
        </p:nvGrpSpPr>
        <p:grpSpPr>
          <a:xfrm>
            <a:off x="1317735" y="6313982"/>
            <a:ext cx="4147644" cy="428625"/>
            <a:chOff x="1317735" y="6313982"/>
            <a:chExt cx="4147644" cy="4286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2B37EF-1A56-420F-8C40-04B62A5C90A2}"/>
                </a:ext>
              </a:extLst>
            </p:cNvPr>
            <p:cNvSpPr txBox="1"/>
            <p:nvPr/>
          </p:nvSpPr>
          <p:spPr>
            <a:xfrm>
              <a:off x="1746360" y="6359017"/>
              <a:ext cx="37190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Unsatisfying 1st version of summary</a:t>
              </a:r>
            </a:p>
          </p:txBody>
        </p:sp>
        <p:pic>
          <p:nvPicPr>
            <p:cNvPr id="5" name="Graphic 4" descr="Close">
              <a:extLst>
                <a:ext uri="{FF2B5EF4-FFF2-40B4-BE49-F238E27FC236}">
                  <a16:creationId xmlns:a16="http://schemas.microsoft.com/office/drawing/2014/main" id="{E3CAAA50-BF27-48B7-8B72-45CA16C5A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7735" y="6313982"/>
              <a:ext cx="428625" cy="42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71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36E37B-3C09-4EB4-B0EF-105C9216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7" y="770614"/>
            <a:ext cx="11752065" cy="48313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10A966-09E4-0B4C-2B08-2D9F48E74ED8}"/>
              </a:ext>
            </a:extLst>
          </p:cNvPr>
          <p:cNvGrpSpPr/>
          <p:nvPr/>
        </p:nvGrpSpPr>
        <p:grpSpPr>
          <a:xfrm>
            <a:off x="645072" y="6045344"/>
            <a:ext cx="4084582" cy="428625"/>
            <a:chOff x="1317735" y="6313982"/>
            <a:chExt cx="4084582" cy="4286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5ACC1B-F001-5B28-380A-D3BAB6963CB4}"/>
                </a:ext>
              </a:extLst>
            </p:cNvPr>
            <p:cNvSpPr txBox="1"/>
            <p:nvPr/>
          </p:nvSpPr>
          <p:spPr>
            <a:xfrm>
              <a:off x="1746360" y="6359017"/>
              <a:ext cx="3655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Unsatisfying 2nd version of summary</a:t>
              </a:r>
            </a:p>
          </p:txBody>
        </p:sp>
        <p:pic>
          <p:nvPicPr>
            <p:cNvPr id="4" name="Graphic 3" descr="Close">
              <a:extLst>
                <a:ext uri="{FF2B5EF4-FFF2-40B4-BE49-F238E27FC236}">
                  <a16:creationId xmlns:a16="http://schemas.microsoft.com/office/drawing/2014/main" id="{C35A8D20-564F-047A-007B-BC0037E62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17735" y="6313982"/>
              <a:ext cx="428625" cy="42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4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DCBF-85E4-41B7-B3A7-4306E114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90684"/>
            <a:ext cx="2200276" cy="3173761"/>
          </a:xfrm>
        </p:spPr>
        <p:txBody>
          <a:bodyPr>
            <a:normAutofit/>
          </a:bodyPr>
          <a:lstStyle/>
          <a:p>
            <a:r>
              <a:rPr lang="en-US" dirty="0"/>
              <a:t>2.3 General Education Assessment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FE96F-E52A-4AF0-85E2-A29BEBB1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74196"/>
            <a:ext cx="8648047" cy="6667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D91C74-60EF-4D05-BCD0-0D37F63B41BC}"/>
              </a:ext>
            </a:extLst>
          </p:cNvPr>
          <p:cNvSpPr txBox="1"/>
          <p:nvPr/>
        </p:nvSpPr>
        <p:spPr>
          <a:xfrm>
            <a:off x="290513" y="386954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evaluated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(Fall 2020)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FEE56-7CAB-48BA-8159-31C961122C5B}"/>
              </a:ext>
            </a:extLst>
          </p:cNvPr>
          <p:cNvSpPr/>
          <p:nvPr/>
        </p:nvSpPr>
        <p:spPr>
          <a:xfrm>
            <a:off x="142876" y="6192619"/>
            <a:ext cx="26336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</a:t>
            </a:r>
          </a:p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Academic Assessment Reporting Dashboard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AIRE Office website</a:t>
            </a:r>
          </a:p>
        </p:txBody>
      </p:sp>
    </p:spTree>
    <p:extLst>
      <p:ext uri="{BB962C8B-B14F-4D97-AF65-F5344CB8AC3E}">
        <p14:creationId xmlns:p14="http://schemas.microsoft.com/office/powerpoint/2010/main" val="20290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DCBF-85E4-41B7-B3A7-4306E114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General Education Assessment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8C63C-133B-4F5C-9C41-066D65B9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59273"/>
            <a:ext cx="8753475" cy="5490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DE8A4F-C995-4710-86BD-E5B25DF2CDA7}"/>
              </a:ext>
            </a:extLst>
          </p:cNvPr>
          <p:cNvSpPr txBox="1"/>
          <p:nvPr/>
        </p:nvSpPr>
        <p:spPr>
          <a:xfrm>
            <a:off x="228600" y="2983716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evaluated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(Fall 2021)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0CF3C-11B7-437E-AA3F-8E97FE3F1B5C}"/>
              </a:ext>
            </a:extLst>
          </p:cNvPr>
          <p:cNvSpPr/>
          <p:nvPr/>
        </p:nvSpPr>
        <p:spPr>
          <a:xfrm>
            <a:off x="76200" y="6049308"/>
            <a:ext cx="23907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</a:t>
            </a:r>
          </a:p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Academic Assessment Reporting Dashboard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AIRE Office website</a:t>
            </a:r>
          </a:p>
        </p:txBody>
      </p:sp>
    </p:spTree>
    <p:extLst>
      <p:ext uri="{BB962C8B-B14F-4D97-AF65-F5344CB8AC3E}">
        <p14:creationId xmlns:p14="http://schemas.microsoft.com/office/powerpoint/2010/main" val="167837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0D93-181D-4120-A896-CAF8D8860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General Education Assessment Results (Fall 2020)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A8C690-93D5-40B8-806B-B4FE4261A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6565"/>
            <a:ext cx="9383709" cy="5239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C53BEC-6B5F-4FD5-A13E-4C5E006CB743}"/>
              </a:ext>
            </a:extLst>
          </p:cNvPr>
          <p:cNvSpPr/>
          <p:nvPr/>
        </p:nvSpPr>
        <p:spPr>
          <a:xfrm>
            <a:off x="742950" y="6492874"/>
            <a:ext cx="6096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Note. The recommended target percentage of students who met or exceeded faculty criteria is </a:t>
            </a:r>
            <a:r>
              <a:rPr lang="en-US" sz="1100" b="1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70%.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7E395-A4BC-4747-9A29-BD4365790D1A}"/>
              </a:ext>
            </a:extLst>
          </p:cNvPr>
          <p:cNvSpPr/>
          <p:nvPr/>
        </p:nvSpPr>
        <p:spPr>
          <a:xfrm>
            <a:off x="7038976" y="6492554"/>
            <a:ext cx="50196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Academic Assessment Reporting Dashboard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AIRE Office website</a:t>
            </a:r>
          </a:p>
        </p:txBody>
      </p:sp>
    </p:spTree>
    <p:extLst>
      <p:ext uri="{BB962C8B-B14F-4D97-AF65-F5344CB8AC3E}">
        <p14:creationId xmlns:p14="http://schemas.microsoft.com/office/powerpoint/2010/main" val="117095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1B4C-00A9-4791-96E5-575C5E42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2.3 General Education Assessment Results (Fall 2021)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BB4E3-BE54-4532-A547-B16FD24C2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74503"/>
            <a:ext cx="9363075" cy="5502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D11797-A170-4F2D-9256-0CDAC668F612}"/>
              </a:ext>
            </a:extLst>
          </p:cNvPr>
          <p:cNvSpPr/>
          <p:nvPr/>
        </p:nvSpPr>
        <p:spPr>
          <a:xfrm>
            <a:off x="9367344" y="5662012"/>
            <a:ext cx="2690649" cy="62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Note. The recommended target percentage of students who met or exceeded faculty criteria is </a:t>
            </a:r>
            <a:r>
              <a:rPr lang="en-US" sz="1100" b="1" i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70%.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3899A6-26A3-4C19-8213-1EE9D1525A69}"/>
              </a:ext>
            </a:extLst>
          </p:cNvPr>
          <p:cNvSpPr/>
          <p:nvPr/>
        </p:nvSpPr>
        <p:spPr>
          <a:xfrm>
            <a:off x="9322675" y="6387945"/>
            <a:ext cx="28693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Academic Assessment Reporting Dashboard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AIRE Office website</a:t>
            </a:r>
          </a:p>
        </p:txBody>
      </p:sp>
    </p:spTree>
    <p:extLst>
      <p:ext uri="{BB962C8B-B14F-4D97-AF65-F5344CB8AC3E}">
        <p14:creationId xmlns:p14="http://schemas.microsoft.com/office/powerpoint/2010/main" val="4498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6F36D3-9A8C-43C6-99BD-7CFCD7EAEF1E}"/>
              </a:ext>
            </a:extLst>
          </p:cNvPr>
          <p:cNvSpPr/>
          <p:nvPr/>
        </p:nvSpPr>
        <p:spPr>
          <a:xfrm>
            <a:off x="7010401" y="6234440"/>
            <a:ext cx="50196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Academic Assessment Reporting Dashboard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AIRE Office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04D37-E353-40A5-B20B-857469E7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16" y="1056295"/>
            <a:ext cx="5218834" cy="470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3EBD9-0DE1-452F-AA21-3B0303068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16255"/>
            <a:ext cx="6124575" cy="6587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F889B-3EC0-4B69-9E1D-7DAAC733EC2A}"/>
              </a:ext>
            </a:extLst>
          </p:cNvPr>
          <p:cNvSpPr txBox="1"/>
          <p:nvPr/>
        </p:nvSpPr>
        <p:spPr>
          <a:xfrm>
            <a:off x="7662863" y="112992"/>
            <a:ext cx="371474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from Academic Assessment Reporting Dashboard</a:t>
            </a:r>
          </a:p>
        </p:txBody>
      </p:sp>
    </p:spTree>
    <p:extLst>
      <p:ext uri="{BB962C8B-B14F-4D97-AF65-F5344CB8AC3E}">
        <p14:creationId xmlns:p14="http://schemas.microsoft.com/office/powerpoint/2010/main" val="27641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679A8-355B-43F9-8B63-DD6397CB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 Program Assessment 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C4C44E-8BF1-4659-8F0B-62A92CB52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3.1 Program assessment intro</a:t>
            </a:r>
          </a:p>
          <a:p>
            <a:r>
              <a:rPr lang="en-US" dirty="0">
                <a:solidFill>
                  <a:srgbClr val="0070C0"/>
                </a:solidFill>
              </a:rPr>
              <a:t>3.2 Program assessment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5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750F-2EA6-4528-AD43-433A7E6B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3.1 Program Assessment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94B7-65BA-410E-989B-763505497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01" y="1647984"/>
            <a:ext cx="4113131" cy="329187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 degree programs (associate + bachelor’s)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On departmental assessment schedules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Recommended assessment cycle: </a:t>
            </a:r>
            <a:r>
              <a:rPr lang="en-US" b="1" dirty="0"/>
              <a:t>no more than 3 years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Report annual updates via an online form every spring semester (since Spring 2021)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961B7-C2F6-459C-B261-29CF1CD0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44" y="1221077"/>
            <a:ext cx="5990956" cy="527179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2B44C9-1997-3972-C965-7A313A5AAFD6}"/>
              </a:ext>
            </a:extLst>
          </p:cNvPr>
          <p:cNvSpPr/>
          <p:nvPr/>
        </p:nvSpPr>
        <p:spPr>
          <a:xfrm>
            <a:off x="748801" y="6037199"/>
            <a:ext cx="4459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Program Assessment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from AIRE Office website</a:t>
            </a:r>
          </a:p>
        </p:txBody>
      </p:sp>
    </p:spTree>
    <p:extLst>
      <p:ext uri="{BB962C8B-B14F-4D97-AF65-F5344CB8AC3E}">
        <p14:creationId xmlns:p14="http://schemas.microsoft.com/office/powerpoint/2010/main" val="30064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2773-B52E-4C08-90E9-8277EB9A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Program Assessment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8E318-1AF5-4E4F-8F64-A482E48EF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974"/>
            <a:ext cx="10515600" cy="34640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Annual update response rates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Spring 2021: 20/59 = 33.9%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Spring 2022: 13/59 = 22.0%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 assessment status reported yet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30/59 = 50.8%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8</a:t>
            </a:r>
            <a:r>
              <a:rPr lang="en-US" dirty="0"/>
              <a:t> </a:t>
            </a:r>
            <a:r>
              <a:rPr lang="en-US" b="1" dirty="0"/>
              <a:t>complete reports </a:t>
            </a:r>
            <a:r>
              <a:rPr lang="en-US" dirty="0"/>
              <a:t>received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i="1" dirty="0"/>
              <a:t> Note. Results updated as of 9/9/2022</a:t>
            </a:r>
          </a:p>
        </p:txBody>
      </p:sp>
    </p:spTree>
    <p:extLst>
      <p:ext uri="{BB962C8B-B14F-4D97-AF65-F5344CB8AC3E}">
        <p14:creationId xmlns:p14="http://schemas.microsoft.com/office/powerpoint/2010/main" val="228821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hlinkClick r:id="rId2" action="ppaction://hlinksldjump"/>
              </a:rPr>
              <a:t>Introduction/Background</a:t>
            </a:r>
            <a:endParaRPr lang="en-US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hlinkClick r:id="rId3" action="ppaction://hlinksldjump"/>
              </a:rPr>
              <a:t>General Education Assessment Summary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2.1 Gen Ed assessment intro 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2.2 Gen Ed assessment data collection &amp; AEI submission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2.3 Gen Ed assessment results</a:t>
            </a:r>
          </a:p>
          <a:p>
            <a:pPr marL="571500" indent="-5715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hlinkClick r:id="rId4" action="ppaction://hlinksldjump"/>
              </a:rPr>
              <a:t>Program Assessment Summary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3.1 Program assessment intro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3.2 Program assessment results</a:t>
            </a:r>
          </a:p>
          <a:p>
            <a:pPr marL="571500" indent="-5715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hlinkClick r:id="rId5" action="ppaction://hlinksldjump"/>
              </a:rPr>
              <a:t>Critical Course Assessment Summary</a:t>
            </a:r>
            <a:endParaRPr lang="en-US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4.1 Critical course assessment intro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4.2 Critical course assessment results</a:t>
            </a:r>
          </a:p>
          <a:p>
            <a:pPr marL="571500" indent="-571500">
              <a:spcBef>
                <a:spcPts val="600"/>
              </a:spcBef>
              <a:buFont typeface="+mj-lt"/>
              <a:buAutoNum type="arabicPeriod"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5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DA1E4-3C35-AFCF-10CC-4B8F2444F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47" y="224546"/>
            <a:ext cx="11174506" cy="64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9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679A8-355B-43F9-8B63-DD6397CB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4. Critical Course Assessment 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C4C44E-8BF1-4659-8F0B-62A92CB52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4.1 Critical course assessment intro</a:t>
            </a:r>
          </a:p>
          <a:p>
            <a:r>
              <a:rPr lang="en-US" dirty="0">
                <a:solidFill>
                  <a:srgbClr val="0070C0"/>
                </a:solidFill>
              </a:rPr>
              <a:t>4.2 Critical course assessment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9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DB85-547E-45DA-8081-062585FA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4.1 Critical Course Assessment Intro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541011-AA8A-31E0-2A48-E4FA1F65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0" y="1393244"/>
            <a:ext cx="479534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At least one qualified course for each department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On departmental assessment schedules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Recommended assessment cycle: </a:t>
            </a:r>
            <a:r>
              <a:rPr lang="en-US" b="1" dirty="0"/>
              <a:t>no more than 2 years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Report annual updates via an online form every fall semester (since Fall 2021)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A4A1E6-A740-06DF-F454-2BA493BA213C}"/>
              </a:ext>
            </a:extLst>
          </p:cNvPr>
          <p:cNvSpPr/>
          <p:nvPr/>
        </p:nvSpPr>
        <p:spPr>
          <a:xfrm>
            <a:off x="748800" y="6037199"/>
            <a:ext cx="4664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Critical Course Assessment page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AIRE Office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A5B83-07C7-3469-747F-EE26FB14E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12" y="1214569"/>
            <a:ext cx="5694188" cy="538587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402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DB85-547E-45DA-8081-062585FA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4.2 Critical Course Assessment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7E022-DE88-6825-F29F-227AC310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974"/>
            <a:ext cx="10515600" cy="405111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46 active, 15 inactive critical courses across 28 departments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Annual update (Fall 2021)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response rate: 18/46 = 39.1%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8 reports received: 4 complete reports, 4 others/partial reports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i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i="1" dirty="0"/>
              <a:t>Note. Results updated as of 9/9/2022</a:t>
            </a:r>
          </a:p>
        </p:txBody>
      </p:sp>
    </p:spTree>
    <p:extLst>
      <p:ext uri="{BB962C8B-B14F-4D97-AF65-F5344CB8AC3E}">
        <p14:creationId xmlns:p14="http://schemas.microsoft.com/office/powerpoint/2010/main" val="340586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826065-2921-7626-DCDB-02307F510A42}"/>
              </a:ext>
            </a:extLst>
          </p:cNvPr>
          <p:cNvSpPr txBox="1"/>
          <p:nvPr/>
        </p:nvSpPr>
        <p:spPr>
          <a:xfrm>
            <a:off x="2664708" y="6169548"/>
            <a:ext cx="652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course list by department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A97A6-7F61-889F-08C5-D05D2C3E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5" y="288342"/>
            <a:ext cx="11074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C6D621-2D04-DE1F-3A42-8A643F3D9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6" y="148926"/>
            <a:ext cx="11340553" cy="6560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A484CE-96F1-E9D5-D2E2-41349C8DE35B}"/>
              </a:ext>
            </a:extLst>
          </p:cNvPr>
          <p:cNvSpPr txBox="1"/>
          <p:nvPr/>
        </p:nvSpPr>
        <p:spPr>
          <a:xfrm>
            <a:off x="9890234" y="6211669"/>
            <a:ext cx="230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assessment status of active critical courses</a:t>
            </a:r>
          </a:p>
        </p:txBody>
      </p:sp>
    </p:spTree>
    <p:extLst>
      <p:ext uri="{BB962C8B-B14F-4D97-AF65-F5344CB8AC3E}">
        <p14:creationId xmlns:p14="http://schemas.microsoft.com/office/powerpoint/2010/main" val="2459104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C49B-F971-4886-921C-622D1828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4" y="124692"/>
            <a:ext cx="3748915" cy="17560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AIRE Assessment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9E83-AF6F-452A-9AE4-9666C018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52" y="2067791"/>
            <a:ext cx="3683737" cy="92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hlinkClick r:id="rId2"/>
              </a:rPr>
              <a:t>http://air.citytech.cuny.edu/assessment/</a:t>
            </a:r>
            <a:r>
              <a:rPr lang="en-US" sz="2400" b="1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82782-3F80-4B2B-8BBB-BAB2935F24AD}"/>
              </a:ext>
            </a:extLst>
          </p:cNvPr>
          <p:cNvSpPr/>
          <p:nvPr/>
        </p:nvSpPr>
        <p:spPr>
          <a:xfrm>
            <a:off x="204351" y="3182484"/>
            <a:ext cx="3683738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structure (i.e., assessment liaisons), calendar, and activities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guidelines, templates, and examples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assessment status (submissions, feedback)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data collection summary and data results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archive via CUNY Dropbox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1CA5C-F713-E7E2-5A82-26633553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196" y="133987"/>
            <a:ext cx="7234886" cy="65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0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69344D-3116-4FE6-96B6-ED0B5D1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Introduction/Background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03CF6-8455-41BE-94D3-4C3FF7A7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515" y="1235758"/>
            <a:ext cx="6066111" cy="5082993"/>
          </a:xfrm>
        </p:spPr>
        <p:txBody>
          <a:bodyPr>
            <a:normAutofit/>
          </a:bodyPr>
          <a:lstStyle/>
          <a:p>
            <a:pPr marL="0" indent="0" algn="ctr" fontAlgn="base">
              <a:spcAft>
                <a:spcPts val="1200"/>
              </a:spcAft>
              <a:buNone/>
            </a:pPr>
            <a:r>
              <a:rPr lang="en-US" sz="2200" b="1" u="sng" dirty="0"/>
              <a:t>Three-Level Academic Assessment</a:t>
            </a:r>
            <a:endParaRPr lang="en-US" sz="2200" b="1" u="sng" dirty="0"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a typeface="Times New Roman" panose="02020603050405020304" pitchFamily="18" charset="0"/>
              </a:rPr>
              <a:t>College-level (General Education assessment) </a:t>
            </a:r>
          </a:p>
          <a:p>
            <a:pPr lvl="1"/>
            <a:r>
              <a:rPr lang="en-US" sz="1900" dirty="0"/>
              <a:t>Assessed on pre-planned college wide schedule</a:t>
            </a:r>
          </a:p>
          <a:p>
            <a:pPr lvl="1"/>
            <a:r>
              <a:rPr lang="en-US" sz="1900" dirty="0"/>
              <a:t>three-year cycle on 14 competencies/learning outcomes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en-US" sz="2000" b="1" dirty="0">
                <a:ea typeface="Times New Roman" panose="02020603050405020304" pitchFamily="18" charset="0"/>
              </a:rPr>
              <a:t>Program-level assessment</a:t>
            </a:r>
          </a:p>
          <a:p>
            <a:pPr lvl="1"/>
            <a:r>
              <a:rPr lang="en-US" sz="1900" dirty="0"/>
              <a:t>All degree programs (associate + bachelor’s)</a:t>
            </a:r>
          </a:p>
          <a:p>
            <a:pPr lvl="1"/>
            <a:r>
              <a:rPr lang="en-US" sz="1900" dirty="0"/>
              <a:t>Assessed on departmental schedule, 3-year cycle maximum (recommended)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en-US" sz="2000" b="1" dirty="0">
                <a:ea typeface="Times New Roman" panose="02020603050405020304" pitchFamily="18" charset="0"/>
              </a:rPr>
              <a:t>Course-level (critical course assessment)</a:t>
            </a:r>
          </a:p>
          <a:p>
            <a:pPr lvl="1"/>
            <a:r>
              <a:rPr lang="en-US" sz="1800" dirty="0"/>
              <a:t>At least one qualified course per department</a:t>
            </a:r>
          </a:p>
          <a:p>
            <a:pPr lvl="1"/>
            <a:r>
              <a:rPr lang="en-US" sz="1800" dirty="0"/>
              <a:t>Assessed on departmental schedule, 2-year cycle maximum (recommended)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EA957DF-59F5-4E2B-9586-F0FCA457A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02119"/>
              </p:ext>
            </p:extLst>
          </p:nvPr>
        </p:nvGraphicFramePr>
        <p:xfrm>
          <a:off x="82334" y="1461937"/>
          <a:ext cx="5444836" cy="463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11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B679A8-355B-43F9-8B63-DD6397CB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2. General Education Assessment 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C4C44E-8BF1-4659-8F0B-62A92CB52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2.1 Gen Ed assessment intro</a:t>
            </a:r>
          </a:p>
          <a:p>
            <a:r>
              <a:rPr lang="en-US" dirty="0">
                <a:solidFill>
                  <a:srgbClr val="0070C0"/>
                </a:solidFill>
              </a:rPr>
              <a:t>2.2 Gen Ed assessment data collection &amp; AEI submission</a:t>
            </a:r>
          </a:p>
          <a:p>
            <a:r>
              <a:rPr lang="en-US" dirty="0">
                <a:solidFill>
                  <a:srgbClr val="0070C0"/>
                </a:solidFill>
              </a:rPr>
              <a:t>2.3 Gen Ed assessment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6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DE146E7-FF3C-460D-9CE4-A8AAB0C1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Gen Ed Assessment Intro</a:t>
            </a:r>
          </a:p>
        </p:txBody>
      </p:sp>
      <p:pic>
        <p:nvPicPr>
          <p:cNvPr id="5" name="Picture 4" descr="http://air.citytech.cuny.edu/wp-content/uploads/2021/01/Gen-Ed-Timeline-2018-2025.png">
            <a:extLst>
              <a:ext uri="{FF2B5EF4-FFF2-40B4-BE49-F238E27FC236}">
                <a16:creationId xmlns:a16="http://schemas.microsoft.com/office/drawing/2014/main" id="{880EDFBC-05EF-411C-AC6B-2140D195FC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8" y="1377107"/>
            <a:ext cx="10325100" cy="3673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A78A85-DF32-401D-A64D-DC3095CD7D5E}"/>
              </a:ext>
            </a:extLst>
          </p:cNvPr>
          <p:cNvSpPr/>
          <p:nvPr/>
        </p:nvSpPr>
        <p:spPr>
          <a:xfrm>
            <a:off x="802168" y="5166784"/>
            <a:ext cx="10325100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Note. Code for abbreviation: DC = Data Collection; AEI = Analysis of data, evaluation of report, drafting of improvement plan; II = Implement of improvement; CA = Continue improvement strategies &amp; communication about next data collection. One cycle = DC + AEI + II + CA.</a:t>
            </a:r>
            <a:endParaRPr lang="en-US" sz="1200" i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C1F215-03B4-4004-89DD-1BC593A12128}"/>
              </a:ext>
            </a:extLst>
          </p:cNvPr>
          <p:cNvSpPr/>
          <p:nvPr/>
        </p:nvSpPr>
        <p:spPr>
          <a:xfrm>
            <a:off x="5781675" y="1638300"/>
            <a:ext cx="1924050" cy="3276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7E852-F987-4137-A5D8-25E99959B4FF}"/>
              </a:ext>
            </a:extLst>
          </p:cNvPr>
          <p:cNvSpPr txBox="1"/>
          <p:nvPr/>
        </p:nvSpPr>
        <p:spPr>
          <a:xfrm>
            <a:off x="802168" y="5742086"/>
            <a:ext cx="280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focuses on DC and AEI.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FC1847-2A89-48F6-911D-9EA3451168EC}"/>
              </a:ext>
            </a:extLst>
          </p:cNvPr>
          <p:cNvSpPr/>
          <p:nvPr/>
        </p:nvSpPr>
        <p:spPr>
          <a:xfrm>
            <a:off x="7696200" y="6508748"/>
            <a:ext cx="449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General Education Assessment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on AIRE office website </a:t>
            </a:r>
          </a:p>
        </p:txBody>
      </p:sp>
    </p:spTree>
    <p:extLst>
      <p:ext uri="{BB962C8B-B14F-4D97-AF65-F5344CB8AC3E}">
        <p14:creationId xmlns:p14="http://schemas.microsoft.com/office/powerpoint/2010/main" val="21508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6C0F-C76E-44FD-A235-89C6B98E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 Gen Ed Assessment Intro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1C944-BE44-4B01-ADF3-8FD604BB4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59"/>
          <a:stretch/>
        </p:blipFill>
        <p:spPr>
          <a:xfrm>
            <a:off x="695324" y="1200150"/>
            <a:ext cx="8001697" cy="5372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49BBEB-5F90-43AE-9350-FA5EC78B7800}"/>
              </a:ext>
            </a:extLst>
          </p:cNvPr>
          <p:cNvSpPr/>
          <p:nvPr/>
        </p:nvSpPr>
        <p:spPr>
          <a:xfrm>
            <a:off x="7696200" y="6508748"/>
            <a:ext cx="449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General Education Assessment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on AIRE office website </a:t>
            </a:r>
          </a:p>
        </p:txBody>
      </p:sp>
    </p:spTree>
    <p:extLst>
      <p:ext uri="{BB962C8B-B14F-4D97-AF65-F5344CB8AC3E}">
        <p14:creationId xmlns:p14="http://schemas.microsoft.com/office/powerpoint/2010/main" val="323443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6C0F-C76E-44FD-A235-89C6B98E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971" y="171510"/>
            <a:ext cx="2386360" cy="1701567"/>
          </a:xfrm>
        </p:spPr>
        <p:txBody>
          <a:bodyPr>
            <a:normAutofit/>
          </a:bodyPr>
          <a:lstStyle/>
          <a:p>
            <a:r>
              <a:rPr lang="en-US" dirty="0"/>
              <a:t>2.1 Gen Ed Assessment Intro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2F28B-8CB2-4F17-A9C6-658D1BFB37D5}"/>
              </a:ext>
            </a:extLst>
          </p:cNvPr>
          <p:cNvSpPr/>
          <p:nvPr/>
        </p:nvSpPr>
        <p:spPr>
          <a:xfrm>
            <a:off x="8297861" y="5607125"/>
            <a:ext cx="3278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General Education Assessment Feedback Form (AEI)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on AIRE office website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9F226C-2E7E-539B-1E34-78B5AD348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680" y="87249"/>
            <a:ext cx="5599265" cy="6683501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57D196-1D12-53EF-22AA-D8BE4410F261}"/>
              </a:ext>
            </a:extLst>
          </p:cNvPr>
          <p:cNvSpPr/>
          <p:nvPr/>
        </p:nvSpPr>
        <p:spPr>
          <a:xfrm>
            <a:off x="615680" y="1524000"/>
            <a:ext cx="5599265" cy="12340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7020FF-FEAD-4BAA-98B9-A9C043F4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2.2 Data Collection and AEI Submission Status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E6646D-F8DC-4F31-8B35-1F707D73B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55926"/>
              </p:ext>
            </p:extLst>
          </p:nvPr>
        </p:nvGraphicFramePr>
        <p:xfrm>
          <a:off x="838200" y="1583225"/>
          <a:ext cx="9399590" cy="2834639"/>
        </p:xfrm>
        <a:graphic>
          <a:graphicData uri="http://schemas.openxmlformats.org/drawingml/2006/table">
            <a:tbl>
              <a:tblPr firstRow="1" firstCol="1" bandRow="1"/>
              <a:tblGrid>
                <a:gridCol w="1074738">
                  <a:extLst>
                    <a:ext uri="{9D8B030D-6E8A-4147-A177-3AD203B41FA5}">
                      <a16:colId xmlns:a16="http://schemas.microsoft.com/office/drawing/2014/main" val="151633275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065259709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74415381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938710478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35341668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04950228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34640113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20812349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6706899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447332403"/>
                    </a:ext>
                  </a:extLst>
                </a:gridCol>
                <a:gridCol w="828677">
                  <a:extLst>
                    <a:ext uri="{9D8B030D-6E8A-4147-A177-3AD203B41FA5}">
                      <a16:colId xmlns:a16="http://schemas.microsoft.com/office/drawing/2014/main" val="2679823860"/>
                    </a:ext>
                  </a:extLst>
                </a:gridCol>
              </a:tblGrid>
              <a:tr h="51960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 Ed Assessment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 Ed (AY 2020-2021)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 Ed (AY 2021-2022)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68956"/>
                  </a:ext>
                </a:extLst>
              </a:tr>
              <a:tr h="487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 collection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(Fall 2020)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AEI submission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(Spring 2021+ Fall 2021)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 collection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(Fall 2021)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AEI submission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(Spring 2022)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728711"/>
                  </a:ext>
                </a:extLst>
              </a:tr>
              <a:tr h="589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 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Submitted*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 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</a:t>
                      </a:r>
                      <a:b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submitted*</a:t>
                      </a:r>
                      <a:b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197155"/>
                  </a:ext>
                </a:extLst>
              </a:tr>
              <a:tr h="30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76.9%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40.0%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88.9%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25.0%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887543"/>
                  </a:ext>
                </a:extLst>
              </a:tr>
              <a:tr h="30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52.4%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81.8%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62.5%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40.0%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119389"/>
                  </a:ext>
                </a:extLst>
              </a:tr>
              <a:tr h="30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SoTD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36.0%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77.8%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63.6%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85.7%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74378"/>
                  </a:ext>
                </a:extLst>
              </a:tr>
              <a:tr h="30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College-wide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55.6%</a:t>
                      </a:r>
                      <a:endParaRPr lang="en-US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60.0%</a:t>
                      </a:r>
                      <a:endParaRPr lang="en-US" sz="11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69.4%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48.0%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43600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F9BE20-D6C3-41B7-AEB9-7ACDB9B5FDEA}"/>
              </a:ext>
            </a:extLst>
          </p:cNvPr>
          <p:cNvSpPr/>
          <p:nvPr/>
        </p:nvSpPr>
        <p:spPr>
          <a:xfrm>
            <a:off x="838200" y="4699992"/>
            <a:ext cx="7651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DengXian" panose="02010600030101010101" pitchFamily="2" charset="-122"/>
              </a:rPr>
              <a:t>Note. * The AEI submission rate is based on submitted data collection.</a:t>
            </a:r>
          </a:p>
          <a:p>
            <a:r>
              <a:rPr lang="en-US" sz="1200" i="1" dirty="0">
                <a:latin typeface="Times New Roman" panose="02020603050405020304" pitchFamily="18" charset="0"/>
                <a:ea typeface="DengXian" panose="02010600030101010101" pitchFamily="2" charset="-122"/>
              </a:rPr>
              <a:t>Results updated as of 9/9/2022.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545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302896-A36E-4952-BC37-F787E9241ED2}"/>
              </a:ext>
            </a:extLst>
          </p:cNvPr>
          <p:cNvSpPr/>
          <p:nvPr/>
        </p:nvSpPr>
        <p:spPr>
          <a:xfrm>
            <a:off x="285750" y="6362176"/>
            <a:ext cx="11134725" cy="2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i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Note. </a:t>
            </a:r>
            <a:r>
              <a:rPr lang="en-US" sz="1000" i="1" strike="sngStrike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Strikethrough cells</a:t>
            </a:r>
            <a:r>
              <a:rPr lang="en-US" sz="1000" i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indicate no on-time data submission. </a:t>
            </a:r>
            <a:r>
              <a:rPr lang="en-US" sz="1000" i="1" dirty="0">
                <a:effectLst>
                  <a:outerShdw blurRad="50800" dist="50800" dir="5400000" sx="0" sy="0" algn="ctr">
                    <a:schemeClr val="accent4">
                      <a:lumMod val="20000"/>
                      <a:lumOff val="80000"/>
                    </a:scheme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Highlighted cells</a:t>
            </a:r>
            <a:r>
              <a:rPr lang="en-US" sz="1000" i="1" dirty="0"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000" i="1" dirty="0"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indicate no AEI (analysis of data, evaluation of report, drafting of improvement plan) submission after data collection.</a:t>
            </a: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04F4F-D0B8-72BF-8046-CFACCD7C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3" y="74114"/>
            <a:ext cx="10922597" cy="628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58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4C72D607D9647B50AF22222145EB8" ma:contentTypeVersion="18" ma:contentTypeDescription="Create a new document." ma:contentTypeScope="" ma:versionID="2c2030383c64df5ec7d57c892eefa26f">
  <xsd:schema xmlns:xsd="http://www.w3.org/2001/XMLSchema" xmlns:xs="http://www.w3.org/2001/XMLSchema" xmlns:p="http://schemas.microsoft.com/office/2006/metadata/properties" xmlns:ns1="http://schemas.microsoft.com/sharepoint/v3" xmlns:ns2="a5887243-4845-419c-90b1-93d38fabf5d0" xmlns:ns3="bcffaa8e-3ced-47b9-adbd-852a9f5c4f25" targetNamespace="http://schemas.microsoft.com/office/2006/metadata/properties" ma:root="true" ma:fieldsID="427ff20364aa7476d1654558ac241044" ns1:_="" ns2:_="" ns3:_="">
    <xsd:import namespace="http://schemas.microsoft.com/sharepoint/v3"/>
    <xsd:import namespace="a5887243-4845-419c-90b1-93d38fabf5d0"/>
    <xsd:import namespace="bcffaa8e-3ced-47b9-adbd-852a9f5c4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87243-4845-419c-90b1-93d38fabf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2597c87-0a2f-4bcb-98aa-a355c7290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faa8e-3ced-47b9-adbd-852a9f5c4f2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08bf5a4-ef11-48e3-aa32-d8e7fdbbc7b4}" ma:internalName="TaxCatchAll" ma:showField="CatchAllData" ma:web="bcffaa8e-3ced-47b9-adbd-852a9f5c4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a5887243-4845-419c-90b1-93d38fabf5d0">
      <Terms xmlns="http://schemas.microsoft.com/office/infopath/2007/PartnerControls"/>
    </lcf76f155ced4ddcb4097134ff3c332f>
    <TaxCatchAll xmlns="bcffaa8e-3ced-47b9-adbd-852a9f5c4f25" xsi:nil="true"/>
  </documentManagement>
</p:properties>
</file>

<file path=customXml/itemProps1.xml><?xml version="1.0" encoding="utf-8"?>
<ds:datastoreItem xmlns:ds="http://schemas.openxmlformats.org/officeDocument/2006/customXml" ds:itemID="{F9249254-9AB8-452B-81B1-3BB2E6B21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5887243-4845-419c-90b1-93d38fabf5d0"/>
    <ds:schemaRef ds:uri="bcffaa8e-3ced-47b9-adbd-852a9f5c4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F5BE30-8097-4117-B058-48D0021E16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1192D-7F3E-44BF-B0B6-3AF4F2441B7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5887243-4845-419c-90b1-93d38fabf5d0"/>
    <ds:schemaRef ds:uri="bcffaa8e-3ced-47b9-adbd-852a9f5c4f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952</Words>
  <Application>Microsoft Macintosh PowerPoint</Application>
  <PresentationFormat>Widescreen</PresentationFormat>
  <Paragraphs>177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Academic Assessment Summary (AY 2020-22)</vt:lpstr>
      <vt:lpstr>Table of Contents</vt:lpstr>
      <vt:lpstr>1. Introduction/Background</vt:lpstr>
      <vt:lpstr>2. General Education Assessment Summary</vt:lpstr>
      <vt:lpstr>2.1 Gen Ed Assessment Intro</vt:lpstr>
      <vt:lpstr>2.1 Gen Ed Assessment Intro</vt:lpstr>
      <vt:lpstr>2.1 Gen Ed Assessment Intro</vt:lpstr>
      <vt:lpstr>2.2 Data Collection and AEI Submission Status</vt:lpstr>
      <vt:lpstr>PowerPoint Presentation</vt:lpstr>
      <vt:lpstr>PowerPoint Presentation</vt:lpstr>
      <vt:lpstr>PowerPoint Presentation</vt:lpstr>
      <vt:lpstr>2.3 General Education Assessment Results</vt:lpstr>
      <vt:lpstr>2.3 General Education Assessment Results</vt:lpstr>
      <vt:lpstr>2.3 General Education Assessment Results (Fall 2020)</vt:lpstr>
      <vt:lpstr>2.3 General Education Assessment Results (Fall 2021)</vt:lpstr>
      <vt:lpstr>PowerPoint Presentation</vt:lpstr>
      <vt:lpstr>3. Program Assessment Summary</vt:lpstr>
      <vt:lpstr>3.1 Program Assessment Intro</vt:lpstr>
      <vt:lpstr>3.2 Program Assessment Results</vt:lpstr>
      <vt:lpstr>PowerPoint Presentation</vt:lpstr>
      <vt:lpstr>4. Critical Course Assessment Summary</vt:lpstr>
      <vt:lpstr>4.1 Critical Course Assessment Intro</vt:lpstr>
      <vt:lpstr>4.2 Critical Course Assessment Results</vt:lpstr>
      <vt:lpstr>PowerPoint Presentation</vt:lpstr>
      <vt:lpstr>PowerPoint Presentation</vt:lpstr>
      <vt:lpstr>AIRE Assessment Portal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 Ed Assessment at City Tech</dc:title>
  <dc:creator>Yongchao Zhao</dc:creator>
  <cp:lastModifiedBy>Yongchao  Zhao</cp:lastModifiedBy>
  <cp:revision>171</cp:revision>
  <dcterms:created xsi:type="dcterms:W3CDTF">2019-11-06T14:34:50Z</dcterms:created>
  <dcterms:modified xsi:type="dcterms:W3CDTF">2022-09-14T18:38:30Z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0x010100A604C72D607D9647B50AF22222145EB8</vt:lpwstr>
  </property>
  <property fmtid="{D5CDD505-2E9C-101B-9397-08002B2CF9AE}" pid="3" name="MSIP_Label_fa1855b2-0a05-4494-a903-f3f23f3f98e0_Enabled">
    <vt:lpwstr>true</vt:lpwstr>
  </property>
  <property fmtid="{D5CDD505-2E9C-101B-9397-08002B2CF9AE}" pid="4" name="MSIP_Label_fa1855b2-0a05-4494-a903-f3f23f3f98e0_SetDate">
    <vt:lpwstr>2022-08-25T14:08:42Z</vt:lpwstr>
  </property>
  <property fmtid="{D5CDD505-2E9C-101B-9397-08002B2CF9AE}" pid="5" name="MSIP_Label_fa1855b2-0a05-4494-a903-f3f23f3f98e0_Method">
    <vt:lpwstr>Standard</vt:lpwstr>
  </property>
  <property fmtid="{D5CDD505-2E9C-101B-9397-08002B2CF9AE}" pid="6" name="MSIP_Label_fa1855b2-0a05-4494-a903-f3f23f3f98e0_Name">
    <vt:lpwstr>defa4170-0d19-0005-0004-bc88714345d2</vt:lpwstr>
  </property>
  <property fmtid="{D5CDD505-2E9C-101B-9397-08002B2CF9AE}" pid="7" name="MSIP_Label_fa1855b2-0a05-4494-a903-f3f23f3f98e0_SiteId">
    <vt:lpwstr>6f60f0b3-5f06-4e09-9715-989dba8cc7d8</vt:lpwstr>
  </property>
  <property fmtid="{D5CDD505-2E9C-101B-9397-08002B2CF9AE}" pid="8" name="MSIP_Label_fa1855b2-0a05-4494-a903-f3f23f3f98e0_ActionId">
    <vt:lpwstr>5cf1395e-dfeb-49ee-bcaf-f77479023748</vt:lpwstr>
  </property>
  <property fmtid="{D5CDD505-2E9C-101B-9397-08002B2CF9AE}" pid="9" name="MSIP_Label_fa1855b2-0a05-4494-a903-f3f23f3f98e0_ContentBits">
    <vt:lpwstr>0</vt:lpwstr>
  </property>
  <property fmtid="{D5CDD505-2E9C-101B-9397-08002B2CF9AE}" pid="10" name="MediaServiceImageTags">
    <vt:lpwstr/>
  </property>
</Properties>
</file>